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8" r:id="rId1"/>
  </p:sldMasterIdLst>
  <p:notesMasterIdLst>
    <p:notesMasterId r:id="rId27"/>
  </p:notesMasterIdLst>
  <p:sldIdLst>
    <p:sldId id="256" r:id="rId2"/>
    <p:sldId id="279" r:id="rId3"/>
    <p:sldId id="258" r:id="rId4"/>
    <p:sldId id="267" r:id="rId5"/>
    <p:sldId id="282" r:id="rId6"/>
    <p:sldId id="269" r:id="rId7"/>
    <p:sldId id="270" r:id="rId8"/>
    <p:sldId id="268" r:id="rId9"/>
    <p:sldId id="259" r:id="rId10"/>
    <p:sldId id="285" r:id="rId11"/>
    <p:sldId id="260" r:id="rId12"/>
    <p:sldId id="271" r:id="rId13"/>
    <p:sldId id="273" r:id="rId14"/>
    <p:sldId id="274" r:id="rId15"/>
    <p:sldId id="283" r:id="rId16"/>
    <p:sldId id="275" r:id="rId17"/>
    <p:sldId id="257" r:id="rId18"/>
    <p:sldId id="276" r:id="rId19"/>
    <p:sldId id="277" r:id="rId20"/>
    <p:sldId id="278" r:id="rId21"/>
    <p:sldId id="261" r:id="rId22"/>
    <p:sldId id="284" r:id="rId23"/>
    <p:sldId id="262" r:id="rId24"/>
    <p:sldId id="263" r:id="rId25"/>
    <p:sldId id="266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23" autoAdjust="0"/>
    <p:restoredTop sz="94577" autoAdjust="0"/>
  </p:normalViewPr>
  <p:slideViewPr>
    <p:cSldViewPr snapToGrid="0" snapToObjects="1">
      <p:cViewPr varScale="1">
        <p:scale>
          <a:sx n="103" d="100"/>
          <a:sy n="103" d="100"/>
        </p:scale>
        <p:origin x="258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16" y="16768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cat>
            <c:strRef>
              <c:f>Sheet1!$A$2:$A$6</c:f>
              <c:strCache>
                <c:ptCount val="5"/>
                <c:pt idx="0">
                  <c:v>Writing</c:v>
                </c:pt>
                <c:pt idx="1">
                  <c:v>Exams/Projects</c:v>
                </c:pt>
                <c:pt idx="2">
                  <c:v>Quizzes</c:v>
                </c:pt>
                <c:pt idx="3">
                  <c:v>HM/CL</c:v>
                </c:pt>
                <c:pt idx="4">
                  <c:v>Participation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30</c:v>
                </c:pt>
                <c:pt idx="1">
                  <c:v>30</c:v>
                </c:pt>
                <c:pt idx="2">
                  <c:v>20</c:v>
                </c:pt>
                <c:pt idx="3">
                  <c:v>20</c:v>
                </c:pt>
                <c:pt idx="4">
                  <c:v>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2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A0BA9E-5973-465C-8CE3-8C7EBE0486B8}" type="datetimeFigureOut">
              <a:rPr lang="en-US" smtClean="0"/>
              <a:t>9/8/2016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9164FC-0A0E-4A37-9889-02C6AEC45BD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95609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9164FC-0A0E-4A37-9889-02C6AEC45BD5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48492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28600"/>
            <a:ext cx="7772400" cy="4571999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defRPr sz="8800" spc="-80" baseline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4800600"/>
            <a:ext cx="6858000" cy="914400"/>
          </a:xfrm>
        </p:spPr>
        <p:txBody>
          <a:bodyPr/>
          <a:lstStyle>
            <a:lvl1pPr marL="0" indent="0" algn="l">
              <a:buNone/>
              <a:defRPr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E2307-1E40-4E12-8716-25BFDA8E7013}" type="datetime1">
              <a:rPr lang="en-US" smtClean="0"/>
              <a:pPr/>
              <a:t>9/8/2016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744759D-0EFF-4FB2-9CCE-04E00944F0F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D9D02-426E-46C9-9EE9-0DE1EF8B2838}" type="datetime1">
              <a:rPr lang="en-US" smtClean="0"/>
              <a:pPr/>
              <a:t>9/8/2016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47800"/>
            <a:ext cx="7772400" cy="4321175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8800" b="0" cap="all" spc="-80" baseline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28601"/>
            <a:ext cx="7772400" cy="1066800"/>
          </a:xfrm>
        </p:spPr>
        <p:txBody>
          <a:bodyPr anchor="b"/>
          <a:lstStyle>
            <a:lvl1pPr marL="0" indent="0">
              <a:buNone/>
              <a:defRPr sz="2000"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AEBBE-F8B2-42CF-9895-E86A608384EB}" type="datetime1">
              <a:rPr lang="en-US" smtClean="0"/>
              <a:pPr/>
              <a:t>9/8/2016</a:t>
            </a:fld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3068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9016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AA6B6-10E5-4810-BC9F-DA72D8452E73}" type="datetime1">
              <a:rPr lang="en-US" smtClean="0"/>
              <a:pPr/>
              <a:t>9/8/2016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7632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sz="1800" b="0" cap="all" spc="10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7632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93208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lang="en-US" sz="1800" b="0" kern="1200" cap="all" spc="100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93208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8D072-EF12-4AA2-BD71-ABC68B06D0E2}" type="datetime1">
              <a:rPr lang="en-US" smtClean="0"/>
              <a:pPr/>
              <a:t>9/8/2016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DBF60-6CC3-4B74-A60D-3486985E4346}" type="datetime1">
              <a:rPr lang="en-US" smtClean="0"/>
              <a:pPr/>
              <a:t>9/8/2016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14818-984F-4759-BF72-A33BDC1963BD}" type="datetime1">
              <a:rPr lang="en-US" smtClean="0"/>
              <a:pPr/>
              <a:t>9/8/2016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600200"/>
            <a:ext cx="5111750" cy="44805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600200"/>
            <a:ext cx="3008313" cy="448056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7E191-5F94-4FC1-B823-BD7CABF7FA06}" type="datetime1">
              <a:rPr lang="en-US" smtClean="0"/>
              <a:pPr/>
              <a:t>9/8/2016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4759D-0EFF-4FB2-9CCE-04E00944F0F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-1" y="0"/>
            <a:ext cx="9000877" cy="4846320"/>
          </a:xfrm>
          <a:solidFill>
            <a:schemeClr val="bg1">
              <a:lumMod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5715000"/>
            <a:ext cx="8153400" cy="457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56D55-EFBE-4F9B-8A5F-09D42CA22A9B}" type="datetime1">
              <a:rPr lang="en-US" smtClean="0"/>
              <a:pPr/>
              <a:t>9/8/2016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87D7A59-36E2-48B9-B146-C1E59501F63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4953000"/>
            <a:ext cx="8153400" cy="762000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FCF5A-EA79-452C-A52C-1A2668C2E7DF}" type="datetime1">
              <a:rPr lang="en-US" smtClean="0"/>
              <a:pPr/>
              <a:t>9/8/2016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C4C28-BD4B-4892-9A2D-6E19BD753A9A}" type="datetime1">
              <a:rPr lang="en-US" smtClean="0"/>
              <a:pPr/>
              <a:t>9/8/2016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5791200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76200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172201"/>
            <a:ext cx="3429000" cy="304800"/>
          </a:xfrm>
          <a:prstGeom prst="rect">
            <a:avLst/>
          </a:prstGeom>
        </p:spPr>
        <p:txBody>
          <a:bodyPr vert="horz" lIns="91440" tIns="45720" rIns="91440" bIns="0" rtlCol="0" anchor="b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9D1D110F-3F4E-48D9-B8AA-5D0E825AFDBA}" type="datetime1">
              <a:rPr lang="en-US" smtClean="0"/>
              <a:pPr/>
              <a:t>9/8/2016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492875"/>
            <a:ext cx="3429000" cy="28384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 rot="16200000">
            <a:off x="8227377" y="5885497"/>
            <a:ext cx="13157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 b="1">
                <a:solidFill>
                  <a:schemeClr val="tx2"/>
                </a:solidFill>
              </a:defRPr>
            </a:lvl1pPr>
          </a:lstStyle>
          <a:p>
            <a:fld id="{687D7A59-36E2-48B9-B146-C1E59501F63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9001124" y="0"/>
            <a:ext cx="142876" cy="1371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9001124" y="1371600"/>
            <a:ext cx="142876" cy="5486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9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  <p:sldLayoutId id="2147483826" r:id="rId8"/>
    <p:sldLayoutId id="2147483827" r:id="rId9"/>
    <p:sldLayoutId id="2147483828" r:id="rId10"/>
    <p:sldLayoutId id="2147483829" r:id="rId11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3600" kern="1200" cap="all" spc="-6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spcAft>
          <a:spcPts val="600"/>
        </a:spcAft>
        <a:buFont typeface="Arial" pitchFamily="34" charset="0"/>
        <a:buNone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blyt@pvpusd.net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www.dictionary.com/browse/diverse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turnitin.com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turnitin.com" TargetMode="Externa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6000" dirty="0" err="1" smtClean="0"/>
              <a:t>Eng</a:t>
            </a:r>
            <a:r>
              <a:rPr lang="en-US" sz="6000" dirty="0" smtClean="0"/>
              <a:t> 4-</a:t>
            </a:r>
            <a:br>
              <a:rPr lang="en-US" sz="6000" dirty="0" smtClean="0"/>
            </a:br>
            <a:r>
              <a:rPr lang="en-US" sz="4400" dirty="0" smtClean="0"/>
              <a:t>Rules </a:t>
            </a:r>
            <a:r>
              <a:rPr lang="en-US" sz="4400" dirty="0"/>
              <a:t>&amp; Procedures</a:t>
            </a:r>
            <a:br>
              <a:rPr lang="en-US" sz="4400" dirty="0"/>
            </a:br>
            <a:endParaRPr lang="en-US" sz="6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3291322"/>
            <a:ext cx="6858000" cy="3135825"/>
          </a:xfrm>
        </p:spPr>
        <p:txBody>
          <a:bodyPr>
            <a:normAutofit/>
          </a:bodyPr>
          <a:lstStyle/>
          <a:p>
            <a:r>
              <a:rPr lang="en-US" sz="4400" dirty="0" smtClean="0"/>
              <a:t>Mrs. Bly</a:t>
            </a:r>
          </a:p>
          <a:p>
            <a:r>
              <a:rPr lang="en-US" sz="4400" dirty="0" smtClean="0"/>
              <a:t>Email: </a:t>
            </a:r>
            <a:r>
              <a:rPr lang="en-US" sz="4400" dirty="0" smtClean="0">
                <a:hlinkClick r:id="rId2"/>
              </a:rPr>
              <a:t>blyt@pvpusd.net</a:t>
            </a:r>
            <a:endParaRPr lang="en-US" sz="4400" dirty="0" smtClean="0"/>
          </a:p>
          <a:p>
            <a:endParaRPr lang="en-US" sz="4800" dirty="0" smtClean="0"/>
          </a:p>
          <a:p>
            <a:endParaRPr lang="en-US" sz="4800" dirty="0" smtClean="0"/>
          </a:p>
          <a:p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4171965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152718"/>
            <a:ext cx="8482115" cy="1100648"/>
          </a:xfrm>
        </p:spPr>
        <p:txBody>
          <a:bodyPr/>
          <a:lstStyle/>
          <a:p>
            <a:r>
              <a:rPr lang="en-US" dirty="0" smtClean="0"/>
              <a:t>Rules &amp; Procedures test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400" dirty="0" smtClean="0"/>
              <a:t>Your first test of the year will be over the classroom rules and procedures listed in the Rules &amp; Procedure Contract</a:t>
            </a:r>
          </a:p>
          <a:p>
            <a:r>
              <a:rPr lang="en-US" sz="2400" u="sng" dirty="0" smtClean="0"/>
              <a:t>TEST on Sept 16</a:t>
            </a:r>
            <a:r>
              <a:rPr lang="en-US" sz="2400" u="sng" baseline="30000" dirty="0" smtClean="0"/>
              <a:t>th</a:t>
            </a:r>
            <a:r>
              <a:rPr lang="en-US" sz="2400" u="sng" dirty="0" smtClean="0"/>
              <a:t>/ Sept 19</a:t>
            </a:r>
            <a:r>
              <a:rPr lang="en-US" sz="2400" u="sng" baseline="30000" dirty="0" smtClean="0"/>
              <a:t>th</a:t>
            </a:r>
            <a:r>
              <a:rPr lang="en-US" sz="2400" u="sng" dirty="0" smtClean="0"/>
              <a:t> </a:t>
            </a:r>
          </a:p>
          <a:p>
            <a:r>
              <a:rPr lang="en-US" sz="2400" dirty="0" smtClean="0"/>
              <a:t>We will review the rules &amp; procedures in class, but it will be up to you to study and memorize the information.</a:t>
            </a:r>
            <a:endParaRPr lang="en-US" sz="2400" dirty="0"/>
          </a:p>
          <a:p>
            <a:r>
              <a:rPr lang="en-US" sz="2400" dirty="0" smtClean="0"/>
              <a:t>The last page of the contract MUST BE SIGNED by YOU &amp; a PARENT/GUARDIAN and turned in for points.</a:t>
            </a:r>
          </a:p>
          <a:p>
            <a:r>
              <a:rPr lang="en-US" sz="2400" u="sng" dirty="0" smtClean="0"/>
              <a:t>Due date of signed contract: Sept. 16</a:t>
            </a:r>
            <a:r>
              <a:rPr lang="en-US" sz="2400" u="sng" baseline="30000" dirty="0" smtClean="0"/>
              <a:t>th</a:t>
            </a:r>
            <a:r>
              <a:rPr lang="en-US" sz="2400" u="sng" dirty="0" smtClean="0"/>
              <a:t> / Sept 19</a:t>
            </a:r>
            <a:r>
              <a:rPr lang="en-US" sz="2400" u="sng" baseline="30000" dirty="0" smtClean="0"/>
              <a:t>th</a:t>
            </a:r>
            <a:endParaRPr lang="en-US" sz="2400" u="sng" dirty="0" smtClean="0"/>
          </a:p>
        </p:txBody>
      </p:sp>
    </p:spTree>
    <p:extLst>
      <p:ext uri="{BB962C8B-B14F-4D97-AF65-F5344CB8AC3E}">
        <p14:creationId xmlns:p14="http://schemas.microsoft.com/office/powerpoint/2010/main" val="2103182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My Expectations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72067" y="1720474"/>
            <a:ext cx="7408333" cy="4405689"/>
          </a:xfrm>
        </p:spPr>
        <p:txBody>
          <a:bodyPr>
            <a:normAutofit/>
          </a:bodyPr>
          <a:lstStyle/>
          <a:p>
            <a:r>
              <a:rPr lang="en-US" b="1" u="sng" dirty="0"/>
              <a:t>Respect</a:t>
            </a:r>
          </a:p>
          <a:p>
            <a:pPr lvl="1"/>
            <a:r>
              <a:rPr lang="en-US" dirty="0"/>
              <a:t>We commit to respect each other.</a:t>
            </a:r>
          </a:p>
          <a:p>
            <a:r>
              <a:rPr lang="en-US" b="1" u="sng" dirty="0"/>
              <a:t>Diligence </a:t>
            </a:r>
          </a:p>
          <a:p>
            <a:pPr marL="548640" lvl="2"/>
            <a:r>
              <a:rPr lang="en-US" dirty="0"/>
              <a:t>I </a:t>
            </a:r>
            <a:r>
              <a:rPr lang="en-US" dirty="0" smtClean="0"/>
              <a:t>will prepare lessons to help you access the material. I will use a variety of learning strategies.</a:t>
            </a:r>
          </a:p>
          <a:p>
            <a:pPr marL="548640" lvl="2"/>
            <a:r>
              <a:rPr lang="en-US" dirty="0" smtClean="0"/>
              <a:t>I </a:t>
            </a:r>
            <a:r>
              <a:rPr lang="en-US" dirty="0"/>
              <a:t>expect you to work </a:t>
            </a:r>
            <a:r>
              <a:rPr lang="en-US" dirty="0" smtClean="0"/>
              <a:t>diligently in every class.</a:t>
            </a:r>
            <a:endParaRPr lang="en-US" dirty="0"/>
          </a:p>
          <a:p>
            <a:r>
              <a:rPr lang="en-US" b="1" dirty="0" smtClean="0"/>
              <a:t>Class </a:t>
            </a:r>
            <a:r>
              <a:rPr lang="en-US" b="1" u="sng" dirty="0" smtClean="0"/>
              <a:t>Discussions</a:t>
            </a:r>
            <a:endParaRPr lang="en-US" b="1" u="sng" dirty="0"/>
          </a:p>
          <a:p>
            <a:pPr lvl="1"/>
            <a:r>
              <a:rPr lang="en-US" dirty="0" smtClean="0"/>
              <a:t>Raise your hand.  Listen to others. I will not talk over you. Equity cards will involve everyone. Pay attention.</a:t>
            </a:r>
            <a:endParaRPr lang="en-US" dirty="0"/>
          </a:p>
          <a:p>
            <a:r>
              <a:rPr lang="en-US" b="1" u="sng" dirty="0" smtClean="0"/>
              <a:t>Integrity</a:t>
            </a:r>
          </a:p>
          <a:p>
            <a:pPr lvl="1"/>
            <a:r>
              <a:rPr lang="en-US" dirty="0" smtClean="0"/>
              <a:t>Do not cheat. Treat others as you wish to be treated.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7307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Class Rules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z="2800" dirty="0" smtClean="0"/>
              <a:t>1. Be </a:t>
            </a:r>
            <a:r>
              <a:rPr lang="en-US" sz="2800" dirty="0"/>
              <a:t>an active, polite participant and a </a:t>
            </a:r>
            <a:r>
              <a:rPr lang="en-US" sz="2800" u="sng" dirty="0"/>
              <a:t>good listener.</a:t>
            </a:r>
            <a:endParaRPr lang="en-US" sz="3200" u="sng" dirty="0"/>
          </a:p>
          <a:p>
            <a:pPr lvl="0"/>
            <a:r>
              <a:rPr lang="en-US" sz="2800" dirty="0" smtClean="0"/>
              <a:t>2. Respect </a:t>
            </a:r>
            <a:r>
              <a:rPr lang="en-US" sz="2800" dirty="0"/>
              <a:t>others and the classroom.</a:t>
            </a:r>
            <a:endParaRPr lang="en-US" sz="3200" dirty="0"/>
          </a:p>
          <a:p>
            <a:pPr lvl="0"/>
            <a:r>
              <a:rPr lang="en-US" sz="2800" dirty="0" smtClean="0"/>
              <a:t>3. Use </a:t>
            </a:r>
            <a:r>
              <a:rPr lang="en-US" sz="2800" dirty="0"/>
              <a:t>your </a:t>
            </a:r>
            <a:r>
              <a:rPr lang="en-US" sz="2800" u="sng" dirty="0"/>
              <a:t>time </a:t>
            </a:r>
            <a:r>
              <a:rPr lang="en-US" sz="2800" dirty="0"/>
              <a:t>wisely by following classroom procedures.</a:t>
            </a:r>
            <a:endParaRPr lang="en-US" sz="3200" dirty="0"/>
          </a:p>
          <a:p>
            <a:pPr lvl="0"/>
            <a:r>
              <a:rPr lang="en-US" sz="2800" dirty="0" smtClean="0"/>
              <a:t>4. Bring </a:t>
            </a:r>
            <a:r>
              <a:rPr lang="en-US" sz="2800" dirty="0"/>
              <a:t>supplies and books to class </a:t>
            </a:r>
            <a:r>
              <a:rPr lang="en-US" sz="2800" u="sng" dirty="0"/>
              <a:t>everyday</a:t>
            </a:r>
            <a:r>
              <a:rPr lang="en-US" sz="2800" dirty="0"/>
              <a:t>.</a:t>
            </a:r>
            <a:endParaRPr lang="en-US" sz="3200" dirty="0"/>
          </a:p>
          <a:p>
            <a:pPr lvl="0"/>
            <a:r>
              <a:rPr lang="en-US" sz="2800" dirty="0" smtClean="0"/>
              <a:t>5. Appreciate diversity</a:t>
            </a:r>
            <a:r>
              <a:rPr lang="en-US" sz="2800" dirty="0"/>
              <a:t>.</a:t>
            </a:r>
            <a:endParaRPr lang="en-US" sz="32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6808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152718"/>
            <a:ext cx="8482115" cy="933532"/>
          </a:xfrm>
        </p:spPr>
        <p:txBody>
          <a:bodyPr/>
          <a:lstStyle/>
          <a:p>
            <a:r>
              <a:rPr lang="en-US" dirty="0" smtClean="0"/>
              <a:t>Definition of </a:t>
            </a:r>
            <a:r>
              <a:rPr lang="en-US" sz="4400" u="sng" dirty="0" smtClean="0"/>
              <a:t>diversity</a:t>
            </a:r>
            <a:r>
              <a:rPr lang="en-US" u="sng" dirty="0" smtClean="0"/>
              <a:t>: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3926" y="2042906"/>
            <a:ext cx="7843274" cy="4691846"/>
          </a:xfrm>
        </p:spPr>
        <p:txBody>
          <a:bodyPr>
            <a:normAutofit lnSpcReduction="10000"/>
          </a:bodyPr>
          <a:lstStyle/>
          <a:p>
            <a:r>
              <a:rPr lang="en-US" i="1" dirty="0"/>
              <a:t>noun, </a:t>
            </a:r>
            <a:r>
              <a:rPr lang="en-US" dirty="0" smtClean="0"/>
              <a:t>plural: </a:t>
            </a:r>
            <a:r>
              <a:rPr lang="en-US" dirty="0"/>
              <a:t>diversities.</a:t>
            </a:r>
            <a:endParaRPr lang="en-US" b="0" dirty="0"/>
          </a:p>
          <a:p>
            <a:r>
              <a:rPr lang="en-US" b="0" dirty="0"/>
              <a:t>1</a:t>
            </a:r>
            <a:r>
              <a:rPr lang="en-US" b="0" dirty="0" smtClean="0"/>
              <a:t>. the </a:t>
            </a:r>
            <a:r>
              <a:rPr lang="en-US" b="0" dirty="0"/>
              <a:t>state or fact of being </a:t>
            </a:r>
            <a:r>
              <a:rPr lang="en-US" b="0" dirty="0" smtClean="0"/>
              <a:t>diverse; difference; unlikeness</a:t>
            </a:r>
            <a:endParaRPr lang="en-US" b="0" dirty="0">
              <a:hlinkClick r:id="rId2"/>
            </a:endParaRPr>
          </a:p>
          <a:p>
            <a:r>
              <a:rPr lang="en-US" b="0" i="1" dirty="0" smtClean="0"/>
              <a:t>                -diversity </a:t>
            </a:r>
            <a:r>
              <a:rPr lang="en-US" b="0" i="1" dirty="0"/>
              <a:t>of opinion</a:t>
            </a:r>
            <a:r>
              <a:rPr lang="en-US" b="0" i="1" dirty="0" smtClean="0"/>
              <a:t>.</a:t>
            </a:r>
          </a:p>
          <a:p>
            <a:endParaRPr lang="en-US" b="0" dirty="0"/>
          </a:p>
          <a:p>
            <a:r>
              <a:rPr lang="en-US" b="0" dirty="0"/>
              <a:t>2</a:t>
            </a:r>
            <a:r>
              <a:rPr lang="en-US" b="0" dirty="0" smtClean="0"/>
              <a:t>.variety</a:t>
            </a:r>
            <a:r>
              <a:rPr lang="en-US" b="0" dirty="0"/>
              <a:t>; </a:t>
            </a:r>
            <a:r>
              <a:rPr lang="en-US" b="0" dirty="0" err="1"/>
              <a:t>multiformity</a:t>
            </a:r>
            <a:r>
              <a:rPr lang="en-US" b="0" dirty="0" smtClean="0"/>
              <a:t>.</a:t>
            </a:r>
          </a:p>
          <a:p>
            <a:endParaRPr lang="en-US" b="0" dirty="0"/>
          </a:p>
          <a:p>
            <a:r>
              <a:rPr lang="en-US" b="0" dirty="0"/>
              <a:t>3</a:t>
            </a:r>
            <a:r>
              <a:rPr lang="en-US" b="0" dirty="0" smtClean="0"/>
              <a:t>.the </a:t>
            </a:r>
            <a:r>
              <a:rPr lang="en-US" b="0" dirty="0"/>
              <a:t>inclusion of </a:t>
            </a:r>
            <a:r>
              <a:rPr lang="en-US" b="0" dirty="0" smtClean="0"/>
              <a:t>individuals </a:t>
            </a:r>
            <a:r>
              <a:rPr lang="en-US" b="0" dirty="0"/>
              <a:t>representing more than one national origin, color, religion, socioeconomic stratum, sexual orientation, etc.:</a:t>
            </a:r>
          </a:p>
          <a:p>
            <a:r>
              <a:rPr lang="en-US" b="0" i="1" dirty="0" smtClean="0"/>
              <a:t>                -diversity </a:t>
            </a:r>
            <a:r>
              <a:rPr lang="en-US" b="0" i="1" dirty="0"/>
              <a:t>in the workplace</a:t>
            </a:r>
            <a:r>
              <a:rPr lang="en-US" b="0" i="1" dirty="0" smtClean="0"/>
              <a:t>.</a:t>
            </a:r>
          </a:p>
          <a:p>
            <a:endParaRPr lang="en-US" b="0" dirty="0"/>
          </a:p>
          <a:p>
            <a:r>
              <a:rPr lang="en-US" b="0" dirty="0"/>
              <a:t>4</a:t>
            </a:r>
            <a:r>
              <a:rPr lang="en-US" b="0" dirty="0" smtClean="0"/>
              <a:t>.a </a:t>
            </a:r>
            <a:r>
              <a:rPr lang="en-US" b="0" dirty="0"/>
              <a:t>point of difference.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1467" y="2981919"/>
            <a:ext cx="4140193" cy="1425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117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8200326" cy="13716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Participation points= </a:t>
            </a:r>
            <a:br>
              <a:rPr lang="en-US" dirty="0" smtClean="0"/>
            </a:br>
            <a:r>
              <a:rPr lang="en-US" dirty="0" smtClean="0"/>
              <a:t>5% of your grade</a:t>
            </a:r>
            <a:br>
              <a:rPr lang="en-US" dirty="0" smtClean="0"/>
            </a:br>
            <a:r>
              <a:rPr lang="en-US" i="1" u="sng" dirty="0" smtClean="0"/>
              <a:t>How to Gain points</a:t>
            </a:r>
            <a:r>
              <a:rPr lang="en-US" i="1" dirty="0" smtClean="0"/>
              <a:t>:</a:t>
            </a:r>
            <a:endParaRPr lang="en-US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00326" cy="499275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Since this is an English class, your </a:t>
            </a:r>
            <a:r>
              <a:rPr lang="en-US" u="sng" dirty="0"/>
              <a:t>communication skills </a:t>
            </a:r>
            <a:r>
              <a:rPr lang="en-US" dirty="0"/>
              <a:t>as a member of this class are essential to your grade. </a:t>
            </a:r>
            <a:endParaRPr lang="en-US" dirty="0" smtClean="0"/>
          </a:p>
          <a:p>
            <a:r>
              <a:rPr lang="en-US" dirty="0" smtClean="0"/>
              <a:t>This will show up as an </a:t>
            </a:r>
            <a:r>
              <a:rPr lang="en-US" u="sng" dirty="0" smtClean="0"/>
              <a:t>assignment </a:t>
            </a:r>
            <a:r>
              <a:rPr lang="en-US" dirty="0" smtClean="0"/>
              <a:t>in the grade book.</a:t>
            </a:r>
          </a:p>
          <a:p>
            <a:pPr lvl="1"/>
            <a:r>
              <a:rPr lang="en-US" dirty="0" smtClean="0"/>
              <a:t>Respecting </a:t>
            </a:r>
            <a:r>
              <a:rPr lang="en-US" dirty="0"/>
              <a:t>other students, </a:t>
            </a:r>
            <a:r>
              <a:rPr lang="en-US" dirty="0" smtClean="0"/>
              <a:t>Mrs. Bly, </a:t>
            </a:r>
            <a:r>
              <a:rPr lang="en-US" dirty="0"/>
              <a:t>and the classroom by keeping the room clean, picking up trash, organizing the bookshelf, etc</a:t>
            </a:r>
            <a:r>
              <a:rPr lang="en-US" dirty="0" smtClean="0"/>
              <a:t>.</a:t>
            </a:r>
            <a:endParaRPr lang="en-US" sz="2400" dirty="0"/>
          </a:p>
          <a:p>
            <a:pPr lvl="1"/>
            <a:r>
              <a:rPr lang="en-US" dirty="0"/>
              <a:t>Passing out papers, passing back graded papers, etc</a:t>
            </a:r>
            <a:r>
              <a:rPr lang="en-US" dirty="0" smtClean="0"/>
              <a:t>.</a:t>
            </a:r>
            <a:endParaRPr lang="en-US" sz="2400" dirty="0"/>
          </a:p>
          <a:p>
            <a:pPr lvl="1"/>
            <a:r>
              <a:rPr lang="en-US" dirty="0"/>
              <a:t>Helping a classmate or </a:t>
            </a:r>
            <a:r>
              <a:rPr lang="en-US" dirty="0" smtClean="0"/>
              <a:t>Mrs. Bly</a:t>
            </a:r>
            <a:endParaRPr lang="en-US" dirty="0"/>
          </a:p>
          <a:p>
            <a:pPr lvl="1"/>
            <a:r>
              <a:rPr lang="en-US" dirty="0" smtClean="0"/>
              <a:t>Being </a:t>
            </a:r>
            <a:r>
              <a:rPr lang="en-US" u="sng" dirty="0"/>
              <a:t>an active participant </a:t>
            </a:r>
            <a:r>
              <a:rPr lang="en-US" dirty="0"/>
              <a:t>in class discussions, raising your hand to speak, speaking at appropriate times and with an appropriate tone of voice, contributing insightful comments, sharing your journal entries with the class, etc.</a:t>
            </a:r>
            <a:endParaRPr lang="en-US" sz="2400" dirty="0"/>
          </a:p>
          <a:p>
            <a:pPr lvl="1"/>
            <a:r>
              <a:rPr lang="en-US" dirty="0"/>
              <a:t>Bringing your supplies and books to class everyday (including your O.R. book)</a:t>
            </a:r>
            <a:endParaRPr lang="en-US" sz="2400" dirty="0"/>
          </a:p>
          <a:p>
            <a:r>
              <a:rPr lang="en-US" dirty="0"/>
              <a:t>  </a:t>
            </a:r>
            <a:endParaRPr lang="en-US" sz="2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2640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889668" cy="778310"/>
          </a:xfrm>
        </p:spPr>
        <p:txBody>
          <a:bodyPr>
            <a:normAutofit/>
          </a:bodyPr>
          <a:lstStyle/>
          <a:p>
            <a:r>
              <a:rPr lang="en-US" sz="3200" i="1" u="sng" dirty="0" smtClean="0"/>
              <a:t>How </a:t>
            </a:r>
            <a:r>
              <a:rPr lang="en-US" sz="3200" i="1" u="sng" dirty="0"/>
              <a:t>to </a:t>
            </a:r>
            <a:r>
              <a:rPr lang="en-US" sz="3200" i="1" u="sng" dirty="0" smtClean="0"/>
              <a:t>lose participation points</a:t>
            </a:r>
            <a:r>
              <a:rPr lang="en-US" sz="3200" i="1" dirty="0"/>
              <a:t>: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78310"/>
            <a:ext cx="7620000" cy="5953385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Ways </a:t>
            </a:r>
            <a:r>
              <a:rPr lang="en-US" dirty="0"/>
              <a:t>to </a:t>
            </a:r>
            <a:r>
              <a:rPr lang="en-US" i="1" dirty="0"/>
              <a:t>lose</a:t>
            </a:r>
            <a:r>
              <a:rPr lang="en-US" dirty="0"/>
              <a:t> participation points include, but are not limited to the following</a:t>
            </a:r>
            <a:r>
              <a:rPr lang="en-US" dirty="0" smtClean="0"/>
              <a:t>:</a:t>
            </a:r>
            <a:endParaRPr lang="en-US" sz="2400" dirty="0"/>
          </a:p>
          <a:p>
            <a:pPr lvl="0"/>
            <a:r>
              <a:rPr lang="en-US" dirty="0" smtClean="0">
                <a:latin typeface="Wingdings"/>
                <a:ea typeface="Wingdings"/>
                <a:cs typeface="Wingdings"/>
                <a:sym typeface="Wingdings"/>
              </a:rPr>
              <a:t></a:t>
            </a:r>
            <a:r>
              <a:rPr lang="en-US" dirty="0" smtClean="0"/>
              <a:t>Talking </a:t>
            </a:r>
            <a:r>
              <a:rPr lang="en-US" dirty="0"/>
              <a:t>without raising your hand and being called </a:t>
            </a:r>
            <a:r>
              <a:rPr lang="en-US" dirty="0" smtClean="0"/>
              <a:t>on</a:t>
            </a:r>
          </a:p>
          <a:p>
            <a:pPr lvl="0"/>
            <a:r>
              <a:rPr lang="en-US" dirty="0" smtClean="0">
                <a:latin typeface="Wingdings"/>
                <a:ea typeface="Wingdings"/>
                <a:cs typeface="Wingdings"/>
                <a:sym typeface="Wingdings"/>
              </a:rPr>
              <a:t></a:t>
            </a:r>
            <a:r>
              <a:rPr lang="en-US" dirty="0">
                <a:sym typeface="Wingdings"/>
              </a:rPr>
              <a:t>D</a:t>
            </a:r>
            <a:r>
              <a:rPr lang="en-US" dirty="0" smtClean="0"/>
              <a:t>oing </a:t>
            </a:r>
            <a:r>
              <a:rPr lang="en-US" dirty="0"/>
              <a:t>anything to </a:t>
            </a:r>
            <a:r>
              <a:rPr lang="en-US" u="sng" dirty="0"/>
              <a:t>disrupt</a:t>
            </a:r>
            <a:r>
              <a:rPr lang="en-US" dirty="0"/>
              <a:t> the </a:t>
            </a:r>
            <a:r>
              <a:rPr lang="en-US" dirty="0" smtClean="0"/>
              <a:t>class</a:t>
            </a:r>
          </a:p>
          <a:p>
            <a:pPr lvl="0"/>
            <a:r>
              <a:rPr lang="en-US" dirty="0" smtClean="0">
                <a:latin typeface="Wingdings"/>
                <a:ea typeface="Wingdings"/>
                <a:cs typeface="Wingdings"/>
                <a:sym typeface="Wingdings"/>
              </a:rPr>
              <a:t></a:t>
            </a:r>
            <a:r>
              <a:rPr lang="en-US" dirty="0">
                <a:sym typeface="Wingdings"/>
              </a:rPr>
              <a:t>I</a:t>
            </a:r>
            <a:r>
              <a:rPr lang="en-US" dirty="0" smtClean="0"/>
              <a:t>nterrupting</a:t>
            </a:r>
            <a:r>
              <a:rPr lang="en-US" dirty="0"/>
              <a:t>, speaking or behaving rudely</a:t>
            </a:r>
            <a:endParaRPr lang="en-US" sz="2400" dirty="0"/>
          </a:p>
          <a:p>
            <a:pPr lvl="0"/>
            <a:r>
              <a:rPr lang="en-US" dirty="0" smtClean="0">
                <a:latin typeface="Wingdings"/>
                <a:ea typeface="Wingdings"/>
                <a:cs typeface="Wingdings"/>
                <a:sym typeface="Wingdings"/>
              </a:rPr>
              <a:t></a:t>
            </a:r>
            <a:r>
              <a:rPr lang="en-US" dirty="0" smtClean="0"/>
              <a:t>Moving </a:t>
            </a:r>
            <a:r>
              <a:rPr lang="en-US" dirty="0"/>
              <a:t>to another </a:t>
            </a:r>
            <a:r>
              <a:rPr lang="en-US" u="sng" dirty="0"/>
              <a:t>seat</a:t>
            </a:r>
            <a:r>
              <a:rPr lang="en-US" dirty="0"/>
              <a:t> without </a:t>
            </a:r>
            <a:r>
              <a:rPr lang="en-US" dirty="0" smtClean="0"/>
              <a:t>permission</a:t>
            </a:r>
          </a:p>
          <a:p>
            <a:pPr lvl="0"/>
            <a:r>
              <a:rPr lang="en-US" dirty="0" smtClean="0">
                <a:latin typeface="Wingdings"/>
                <a:ea typeface="Wingdings"/>
                <a:cs typeface="Wingdings"/>
                <a:sym typeface="Wingdings"/>
              </a:rPr>
              <a:t></a:t>
            </a:r>
            <a:r>
              <a:rPr lang="en-US" dirty="0" smtClean="0"/>
              <a:t>Making </a:t>
            </a:r>
            <a:r>
              <a:rPr lang="en-US" dirty="0"/>
              <a:t>a mess or leaving trash on the </a:t>
            </a:r>
            <a:r>
              <a:rPr lang="en-US" dirty="0" smtClean="0"/>
              <a:t>ground (we SHARE this classroom!)</a:t>
            </a:r>
            <a:endParaRPr lang="en-US" dirty="0"/>
          </a:p>
          <a:p>
            <a:pPr lvl="0"/>
            <a:r>
              <a:rPr lang="en-US" dirty="0" smtClean="0">
                <a:latin typeface="Wingdings"/>
                <a:ea typeface="Wingdings"/>
                <a:cs typeface="Wingdings"/>
                <a:sym typeface="Wingdings"/>
              </a:rPr>
              <a:t></a:t>
            </a:r>
            <a:r>
              <a:rPr lang="en-US" dirty="0" smtClean="0"/>
              <a:t>Being </a:t>
            </a:r>
            <a:r>
              <a:rPr lang="en-US" dirty="0"/>
              <a:t>off-task, </a:t>
            </a:r>
            <a:r>
              <a:rPr lang="en-US" u="sng" dirty="0"/>
              <a:t>sleeping,</a:t>
            </a:r>
            <a:r>
              <a:rPr lang="en-US" dirty="0"/>
              <a:t> putting your head down, or “goofing around”</a:t>
            </a:r>
          </a:p>
          <a:p>
            <a:pPr lvl="0"/>
            <a:r>
              <a:rPr lang="en-US" dirty="0" smtClean="0">
                <a:latin typeface="Wingdings"/>
                <a:ea typeface="Wingdings"/>
                <a:cs typeface="Wingdings"/>
                <a:sym typeface="Wingdings"/>
              </a:rPr>
              <a:t></a:t>
            </a:r>
            <a:r>
              <a:rPr lang="en-US" dirty="0" smtClean="0"/>
              <a:t>Hitting</a:t>
            </a:r>
            <a:r>
              <a:rPr lang="en-US" dirty="0"/>
              <a:t>/annoying/mocking someone else</a:t>
            </a:r>
          </a:p>
          <a:p>
            <a:r>
              <a:rPr lang="en-US" dirty="0"/>
              <a:t> </a:t>
            </a:r>
            <a:r>
              <a:rPr lang="en-US" dirty="0" smtClean="0">
                <a:latin typeface="Wingdings"/>
                <a:ea typeface="Wingdings"/>
                <a:cs typeface="Wingdings"/>
                <a:sym typeface="Wingdings"/>
              </a:rPr>
              <a:t></a:t>
            </a:r>
            <a:r>
              <a:rPr lang="en-US" dirty="0" smtClean="0"/>
              <a:t>Using </a:t>
            </a:r>
            <a:r>
              <a:rPr lang="en-US" dirty="0"/>
              <a:t>inappropriate </a:t>
            </a:r>
            <a:r>
              <a:rPr lang="en-US" u="sng" dirty="0"/>
              <a:t>language</a:t>
            </a:r>
            <a:r>
              <a:rPr lang="en-US" dirty="0"/>
              <a:t> (swear words, racial jokes, etc.)</a:t>
            </a:r>
          </a:p>
          <a:p>
            <a:r>
              <a:rPr lang="en-US" dirty="0" smtClean="0">
                <a:latin typeface="Wingdings"/>
                <a:ea typeface="Wingdings"/>
                <a:cs typeface="Wingdings"/>
                <a:sym typeface="Wingdings"/>
              </a:rPr>
              <a:t></a:t>
            </a:r>
            <a:r>
              <a:rPr lang="en-US" dirty="0" smtClean="0"/>
              <a:t>Wasting </a:t>
            </a:r>
            <a:r>
              <a:rPr lang="en-US" dirty="0"/>
              <a:t>classroom supplies or writing in the textbooks, on tests, desks or walls</a:t>
            </a:r>
          </a:p>
          <a:p>
            <a:r>
              <a:rPr lang="en-US" dirty="0" smtClean="0">
                <a:latin typeface="Wingdings"/>
                <a:ea typeface="Wingdings"/>
                <a:cs typeface="Wingdings"/>
                <a:sym typeface="Wingdings"/>
              </a:rPr>
              <a:t></a:t>
            </a:r>
            <a:r>
              <a:rPr lang="en-US" dirty="0" smtClean="0"/>
              <a:t>Arriving </a:t>
            </a:r>
            <a:r>
              <a:rPr lang="en-US" u="sng" dirty="0"/>
              <a:t>unprepared </a:t>
            </a:r>
            <a:r>
              <a:rPr lang="en-US" dirty="0"/>
              <a:t>without your journal, texts, O.R. book, or supplies to class</a:t>
            </a:r>
          </a:p>
          <a:p>
            <a:r>
              <a:rPr lang="en-US" dirty="0" smtClean="0">
                <a:latin typeface="Wingdings"/>
                <a:ea typeface="Wingdings"/>
                <a:cs typeface="Wingdings"/>
                <a:sym typeface="Wingdings"/>
              </a:rPr>
              <a:t></a:t>
            </a:r>
            <a:r>
              <a:rPr lang="en-US" dirty="0" smtClean="0"/>
              <a:t>Cheating </a:t>
            </a:r>
            <a:r>
              <a:rPr lang="en-US" dirty="0"/>
              <a:t>(**zero on the assignment and lose 10 participation points)</a:t>
            </a:r>
          </a:p>
          <a:p>
            <a:pPr lvl="0"/>
            <a:endParaRPr lang="en-US" dirty="0" smtClean="0"/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8203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Possible Behavioral Consequences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1. Lose </a:t>
            </a:r>
            <a:r>
              <a:rPr lang="en-US" dirty="0"/>
              <a:t>weekly </a:t>
            </a:r>
            <a:r>
              <a:rPr lang="en-US" u="sng" dirty="0"/>
              <a:t>participation</a:t>
            </a:r>
            <a:r>
              <a:rPr lang="en-US" dirty="0"/>
              <a:t> points.</a:t>
            </a:r>
          </a:p>
          <a:p>
            <a:pPr lvl="0"/>
            <a:r>
              <a:rPr lang="en-US" dirty="0" smtClean="0"/>
              <a:t>2. </a:t>
            </a:r>
            <a:r>
              <a:rPr lang="en-US" u="sng" dirty="0" smtClean="0"/>
              <a:t>Parent </a:t>
            </a:r>
            <a:r>
              <a:rPr lang="en-US" dirty="0"/>
              <a:t>contacted.</a:t>
            </a:r>
          </a:p>
          <a:p>
            <a:pPr lvl="0"/>
            <a:r>
              <a:rPr lang="en-US" dirty="0" smtClean="0"/>
              <a:t>3. Lunch </a:t>
            </a:r>
            <a:r>
              <a:rPr lang="en-US" dirty="0"/>
              <a:t>detention.</a:t>
            </a:r>
          </a:p>
          <a:p>
            <a:pPr lvl="0"/>
            <a:r>
              <a:rPr lang="en-US" dirty="0" smtClean="0"/>
              <a:t>4. Administration </a:t>
            </a:r>
            <a:r>
              <a:rPr lang="en-US" dirty="0"/>
              <a:t>referral.</a:t>
            </a:r>
          </a:p>
          <a:p>
            <a:pPr lvl="0"/>
            <a:r>
              <a:rPr lang="en-US" dirty="0" smtClean="0"/>
              <a:t>5. Compromise </a:t>
            </a:r>
            <a:r>
              <a:rPr lang="en-US" dirty="0"/>
              <a:t>your integrity and lose the </a:t>
            </a:r>
            <a:r>
              <a:rPr lang="en-US" u="sng" dirty="0"/>
              <a:t>trust </a:t>
            </a:r>
            <a:r>
              <a:rPr lang="en-US" dirty="0"/>
              <a:t>of your teacher and classmates.</a:t>
            </a:r>
          </a:p>
          <a:p>
            <a:pPr lvl="0"/>
            <a:r>
              <a:rPr lang="en-US" dirty="0" smtClean="0"/>
              <a:t>6.Define </a:t>
            </a:r>
            <a:r>
              <a:rPr lang="en-US" dirty="0"/>
              <a:t>plagiarism:  Using someone else’s words as your own without citing them </a:t>
            </a:r>
            <a:r>
              <a:rPr lang="en-US" dirty="0" smtClean="0"/>
              <a:t>DO NOT Plagiarize.</a:t>
            </a:r>
          </a:p>
          <a:p>
            <a:pPr lvl="0"/>
            <a:r>
              <a:rPr lang="en-US" dirty="0" smtClean="0"/>
              <a:t>***</a:t>
            </a:r>
            <a:r>
              <a:rPr lang="en-US" i="1" dirty="0" smtClean="0"/>
              <a:t>All of your writing will be submitted to </a:t>
            </a:r>
            <a:r>
              <a:rPr lang="en-US" i="1" dirty="0" smtClean="0">
                <a:hlinkClick r:id="rId2"/>
              </a:rPr>
              <a:t>www.turnitin.com</a:t>
            </a:r>
            <a:endParaRPr lang="en-US" i="1" dirty="0" smtClean="0"/>
          </a:p>
          <a:p>
            <a:pPr lvl="0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535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199" y="152718"/>
            <a:ext cx="8482115" cy="1371600"/>
          </a:xfrm>
        </p:spPr>
        <p:txBody>
          <a:bodyPr/>
          <a:lstStyle/>
          <a:p>
            <a:r>
              <a:rPr lang="en-US" dirty="0" smtClean="0"/>
              <a:t>Hall pass- </a:t>
            </a:r>
            <a:br>
              <a:rPr lang="en-US" dirty="0" smtClean="0"/>
            </a:br>
            <a:r>
              <a:rPr lang="en-US" dirty="0" smtClean="0"/>
              <a:t>a matter of safety !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1" y="1652201"/>
            <a:ext cx="7823200" cy="4982281"/>
          </a:xfrm>
        </p:spPr>
        <p:txBody>
          <a:bodyPr>
            <a:normAutofit/>
          </a:bodyPr>
          <a:lstStyle/>
          <a:p>
            <a:pPr marL="457200" lvl="0" indent="-457200">
              <a:buAutoNum type="arabicPeriod"/>
            </a:pPr>
            <a:r>
              <a:rPr lang="en-US" dirty="0" smtClean="0"/>
              <a:t>To leave the classroom at any time, you MUST take the </a:t>
            </a:r>
            <a:r>
              <a:rPr lang="en-US" u="sng" dirty="0" smtClean="0"/>
              <a:t>hall pass. </a:t>
            </a:r>
          </a:p>
          <a:p>
            <a:pPr marL="457200" lvl="0" indent="-457200">
              <a:buAutoNum type="arabicPeriod"/>
            </a:pPr>
            <a:r>
              <a:rPr lang="en-US" dirty="0" smtClean="0"/>
              <a:t>BEFORE you leave the classroom, </a:t>
            </a:r>
            <a:r>
              <a:rPr lang="en-US" u="sng" dirty="0" smtClean="0"/>
              <a:t>sign out, </a:t>
            </a:r>
            <a:r>
              <a:rPr lang="en-US" dirty="0" smtClean="0"/>
              <a:t>including destination and time out.</a:t>
            </a:r>
          </a:p>
          <a:p>
            <a:pPr marL="457200" lvl="0" indent="-457200">
              <a:buAutoNum type="arabicPeriod"/>
            </a:pPr>
            <a:r>
              <a:rPr lang="en-US" dirty="0" smtClean="0"/>
              <a:t>When you return, sign back in, including the sign IN time. This is a matter of </a:t>
            </a:r>
            <a:r>
              <a:rPr lang="en-US" u="sng" dirty="0" smtClean="0"/>
              <a:t>safety</a:t>
            </a:r>
            <a:r>
              <a:rPr lang="en-US" dirty="0" smtClean="0"/>
              <a:t> and it will be enforced.</a:t>
            </a:r>
          </a:p>
          <a:p>
            <a:pPr marL="457200" lvl="0" indent="-457200">
              <a:buAutoNum type="arabicPeriod"/>
            </a:pPr>
            <a:r>
              <a:rPr lang="en-US" dirty="0" smtClean="0"/>
              <a:t>If you leave the room for </a:t>
            </a:r>
            <a:r>
              <a:rPr lang="en-US" u="sng" dirty="0" smtClean="0"/>
              <a:t>15 minutes </a:t>
            </a:r>
            <a:r>
              <a:rPr lang="en-US" dirty="0" smtClean="0"/>
              <a:t>or more without a note, you will receive a cut for the entire class.</a:t>
            </a:r>
          </a:p>
          <a:p>
            <a:pPr marL="457200" lvl="0" indent="-457200">
              <a:buAutoNum type="arabicPeriod" startAt="5"/>
            </a:pPr>
            <a:r>
              <a:rPr lang="en-US" dirty="0" smtClean="0"/>
              <a:t>Only </a:t>
            </a:r>
            <a:r>
              <a:rPr lang="en-US" u="sng" dirty="0" smtClean="0"/>
              <a:t>ONE </a:t>
            </a:r>
            <a:r>
              <a:rPr lang="en-US" dirty="0" smtClean="0"/>
              <a:t>student may leave the room at a time.</a:t>
            </a:r>
          </a:p>
          <a:p>
            <a:pPr marL="457200" lvl="0" indent="-457200">
              <a:buAutoNum type="arabicPeriod" startAt="5"/>
            </a:pPr>
            <a:r>
              <a:rPr lang="en-US" dirty="0" smtClean="0"/>
              <a:t>The hall pass is for the restroom only. It is NOT to run </a:t>
            </a:r>
            <a:r>
              <a:rPr lang="en-US" u="sng" dirty="0" smtClean="0"/>
              <a:t>errands</a:t>
            </a:r>
            <a:r>
              <a:rPr lang="en-US" dirty="0" smtClean="0"/>
              <a:t> around the school !!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8001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HALL PASS UPDATE!!!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7620000" cy="5012094"/>
          </a:xfrm>
        </p:spPr>
        <p:txBody>
          <a:bodyPr>
            <a:normAutofit/>
          </a:bodyPr>
          <a:lstStyle/>
          <a:p>
            <a:r>
              <a:rPr lang="en-US" dirty="0" smtClean="0"/>
              <a:t>Due to an overwhelming exodus from the classroom during instruction time…..</a:t>
            </a:r>
          </a:p>
          <a:p>
            <a:r>
              <a:rPr lang="en-US" dirty="0" smtClean="0"/>
              <a:t>NEW RULES…..</a:t>
            </a:r>
          </a:p>
          <a:p>
            <a:pPr marL="457200" indent="-457200">
              <a:buAutoNum type="arabicPeriod"/>
            </a:pPr>
            <a:r>
              <a:rPr lang="en-US" dirty="0" smtClean="0"/>
              <a:t>You may go to the restroom/ locker/ vending machines/ car ONLY during the classroom break.</a:t>
            </a:r>
          </a:p>
          <a:p>
            <a:pPr marL="457200" indent="-457200">
              <a:buAutoNum type="arabicPeriod"/>
            </a:pPr>
            <a:r>
              <a:rPr lang="en-US" dirty="0" smtClean="0"/>
              <a:t>IF you must leave during instruction time, you will be given TWO Hall Passes to use this quarter.</a:t>
            </a:r>
          </a:p>
          <a:p>
            <a:pPr marL="914400" lvl="1" indent="-457200">
              <a:buAutoNum type="arabicPeriod"/>
            </a:pPr>
            <a:r>
              <a:rPr lang="en-US" b="1" dirty="0" smtClean="0"/>
              <a:t>IF you need to leave the classroom, simply hand me your hall pass &amp; sign out.</a:t>
            </a:r>
          </a:p>
          <a:p>
            <a:pPr marL="914400" lvl="1" indent="-457200">
              <a:buAutoNum type="arabicPeriod"/>
            </a:pPr>
            <a:r>
              <a:rPr lang="en-US" b="1" dirty="0" smtClean="0"/>
              <a:t>IF you SAVE your Hall Passes, you may submit them at the end of the quarter for 5 Points EACH.</a:t>
            </a:r>
          </a:p>
          <a:p>
            <a:pPr marL="1600200" lvl="2" indent="-457200">
              <a:buAutoNum type="arabicPeriod"/>
            </a:pPr>
            <a:r>
              <a:rPr lang="en-US" b="1" dirty="0" smtClean="0"/>
              <a:t>The EXTRA CREDIT points will be applied to your QUIZ grade!!! </a:t>
            </a:r>
            <a:r>
              <a:rPr lang="en-US" b="1" dirty="0" smtClean="0">
                <a:sym typeface="Wingdings" panose="05000000000000000000" pitchFamily="2" charset="2"/>
              </a:rPr>
              <a:t></a:t>
            </a:r>
            <a:endParaRPr lang="en-US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490" y="124143"/>
            <a:ext cx="3048000" cy="1400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93478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91176" y="152718"/>
            <a:ext cx="8507316" cy="925992"/>
          </a:xfrm>
        </p:spPr>
        <p:txBody>
          <a:bodyPr/>
          <a:lstStyle/>
          <a:p>
            <a:r>
              <a:rPr lang="en-US" dirty="0" smtClean="0"/>
              <a:t>Beginning class Each day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91177" y="1174292"/>
            <a:ext cx="8089224" cy="5426767"/>
          </a:xfrm>
        </p:spPr>
        <p:txBody>
          <a:bodyPr>
            <a:normAutofit/>
          </a:bodyPr>
          <a:lstStyle/>
          <a:p>
            <a:pPr marL="457200" lvl="0" indent="-457200">
              <a:buAutoNum type="arabicPeriod"/>
            </a:pPr>
            <a:r>
              <a:rPr lang="en-US" dirty="0" smtClean="0"/>
              <a:t>Please </a:t>
            </a:r>
            <a:r>
              <a:rPr lang="en-US" dirty="0"/>
              <a:t>take your seat </a:t>
            </a:r>
            <a:r>
              <a:rPr lang="en-US" u="sng" dirty="0"/>
              <a:t>immediately</a:t>
            </a:r>
            <a:r>
              <a:rPr lang="en-US" dirty="0"/>
              <a:t>, look at the agenda for the day on the board, read the journal </a:t>
            </a:r>
            <a:r>
              <a:rPr lang="en-US" dirty="0" smtClean="0"/>
              <a:t>topic, </a:t>
            </a:r>
            <a:r>
              <a:rPr lang="en-US" dirty="0"/>
              <a:t>and begin your journal. </a:t>
            </a:r>
            <a:endParaRPr lang="en-US" dirty="0" smtClean="0"/>
          </a:p>
          <a:p>
            <a:pPr lvl="0"/>
            <a:endParaRPr lang="en-US" sz="2400" dirty="0"/>
          </a:p>
          <a:p>
            <a:pPr lvl="0"/>
            <a:r>
              <a:rPr lang="en-US" dirty="0" smtClean="0"/>
              <a:t>2.   If </a:t>
            </a:r>
            <a:r>
              <a:rPr lang="en-US" dirty="0"/>
              <a:t>you were absent, look at </a:t>
            </a:r>
            <a:r>
              <a:rPr lang="en-US" dirty="0" smtClean="0"/>
              <a:t>lesson plans and check for any handouts in the absentee folders. You do not need to ask me, “Did I miss anything?” Of course, you did!</a:t>
            </a:r>
          </a:p>
          <a:p>
            <a:pPr lvl="0"/>
            <a:endParaRPr lang="en-US" dirty="0" smtClean="0"/>
          </a:p>
          <a:p>
            <a:pPr lvl="0"/>
            <a:r>
              <a:rPr lang="en-US" dirty="0" smtClean="0"/>
              <a:t>3. An </a:t>
            </a:r>
            <a:r>
              <a:rPr lang="en-US" dirty="0"/>
              <a:t>appropriate time to ask me questions is before the bell has rung or when I come around to stamp homework </a:t>
            </a:r>
            <a:r>
              <a:rPr lang="en-US" dirty="0" smtClean="0"/>
              <a:t>&amp; journal</a:t>
            </a:r>
            <a:r>
              <a:rPr lang="en-US" dirty="0"/>
              <a:t>, or after class—</a:t>
            </a:r>
            <a:r>
              <a:rPr lang="en-US" i="1" dirty="0"/>
              <a:t>not at </a:t>
            </a:r>
            <a:r>
              <a:rPr lang="en-US" i="1" u="sng" dirty="0"/>
              <a:t>the beginning </a:t>
            </a:r>
            <a:r>
              <a:rPr lang="en-US" i="1" dirty="0"/>
              <a:t>of class after the bell has rung</a:t>
            </a:r>
            <a:r>
              <a:rPr lang="en-US" i="1" dirty="0" smtClean="0"/>
              <a:t>. (I am preparing to teach the class!)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640255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5791200" cy="803101"/>
          </a:xfrm>
        </p:spPr>
        <p:txBody>
          <a:bodyPr/>
          <a:lstStyle/>
          <a:p>
            <a:r>
              <a:rPr lang="en-US" dirty="0" smtClean="0"/>
              <a:t>Journals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6763" y="1065054"/>
            <a:ext cx="7961101" cy="5461823"/>
          </a:xfrm>
        </p:spPr>
        <p:txBody>
          <a:bodyPr>
            <a:normAutofit/>
          </a:bodyPr>
          <a:lstStyle/>
          <a:p>
            <a:pPr lvl="0"/>
            <a:r>
              <a:rPr lang="en-US" dirty="0"/>
              <a:t>Look at the journal topic on the board. Begin your journal entry </a:t>
            </a:r>
            <a:r>
              <a:rPr lang="en-US" u="sng" dirty="0"/>
              <a:t>immediately</a:t>
            </a:r>
            <a:r>
              <a:rPr lang="en-US" dirty="0"/>
              <a:t>.</a:t>
            </a:r>
            <a:endParaRPr lang="en-US" sz="2400" dirty="0"/>
          </a:p>
          <a:p>
            <a:pPr lvl="1"/>
            <a:r>
              <a:rPr lang="en-US" dirty="0"/>
              <a:t>You will have approximately </a:t>
            </a:r>
            <a:r>
              <a:rPr lang="en-US" u="sng" dirty="0"/>
              <a:t>10-15 minutes </a:t>
            </a:r>
            <a:r>
              <a:rPr lang="en-US" dirty="0"/>
              <a:t>to complete </a:t>
            </a:r>
            <a:r>
              <a:rPr lang="en-US" dirty="0" smtClean="0"/>
              <a:t>it.</a:t>
            </a:r>
          </a:p>
          <a:p>
            <a:pPr lvl="2"/>
            <a:r>
              <a:rPr lang="en-US" dirty="0" smtClean="0"/>
              <a:t>If you complete it, you will receive a </a:t>
            </a:r>
            <a:r>
              <a:rPr lang="en-US" u="sng" dirty="0" smtClean="0"/>
              <a:t>stamp.</a:t>
            </a:r>
          </a:p>
          <a:p>
            <a:pPr lvl="1"/>
            <a:r>
              <a:rPr lang="en-US" dirty="0" smtClean="0"/>
              <a:t>You </a:t>
            </a:r>
            <a:r>
              <a:rPr lang="en-US" dirty="0"/>
              <a:t>must make it to the bottom of the page, regardless of the size of your handwriting or your journal pages. </a:t>
            </a:r>
            <a:endParaRPr lang="en-US" dirty="0" smtClean="0"/>
          </a:p>
          <a:p>
            <a:pPr lvl="1"/>
            <a:r>
              <a:rPr lang="en-US" dirty="0" smtClean="0"/>
              <a:t>Forget </a:t>
            </a:r>
            <a:r>
              <a:rPr lang="en-US" dirty="0"/>
              <a:t>your journal? Write on a piece of paper and </a:t>
            </a:r>
            <a:r>
              <a:rPr lang="en-US" u="sng" dirty="0"/>
              <a:t>staple</a:t>
            </a:r>
            <a:r>
              <a:rPr lang="en-US" dirty="0"/>
              <a:t> it in later.</a:t>
            </a:r>
            <a:endParaRPr lang="en-US" sz="2400" dirty="0"/>
          </a:p>
          <a:p>
            <a:pPr lvl="1"/>
            <a:r>
              <a:rPr lang="en-US" b="1" i="1" dirty="0"/>
              <a:t>If you talk or are disruptive during the journal writing time, you will </a:t>
            </a:r>
            <a:r>
              <a:rPr lang="en-US" b="1" i="1" u="sng" dirty="0"/>
              <a:t>NOT</a:t>
            </a:r>
            <a:r>
              <a:rPr lang="en-US" b="1" i="1" dirty="0"/>
              <a:t> receive a stamp, even if you complete the journal on time. </a:t>
            </a:r>
            <a:endParaRPr lang="en-US" sz="2400" b="1" i="1" dirty="0"/>
          </a:p>
          <a:p>
            <a:pPr lvl="1"/>
            <a:r>
              <a:rPr lang="en-US" dirty="0"/>
              <a:t>If you are </a:t>
            </a:r>
            <a:r>
              <a:rPr lang="en-US" b="1" dirty="0"/>
              <a:t>absent,</a:t>
            </a:r>
            <a:r>
              <a:rPr lang="en-US" dirty="0"/>
              <a:t> </a:t>
            </a:r>
            <a:r>
              <a:rPr lang="en-US" dirty="0" smtClean="0"/>
              <a:t>you still must complete the journal at home. </a:t>
            </a:r>
          </a:p>
          <a:p>
            <a:pPr lvl="1"/>
            <a:r>
              <a:rPr lang="en-US" b="1" i="1" dirty="0" smtClean="0"/>
              <a:t>When </a:t>
            </a:r>
            <a:r>
              <a:rPr lang="en-US" b="1" i="1" dirty="0"/>
              <a:t>you are finished with the journal, you should read your outside reading book quietly until the rest of the class is finished</a:t>
            </a:r>
            <a:r>
              <a:rPr lang="en-US" b="1" i="1" dirty="0" smtClean="0"/>
              <a:t>. </a:t>
            </a:r>
            <a:r>
              <a:rPr lang="en-US" b="1" i="1" u="sng" dirty="0" smtClean="0"/>
              <a:t>DO NOT INTERRUPT ANOTHER STUDENT</a:t>
            </a:r>
            <a:r>
              <a:rPr lang="en-US" b="1" i="1" dirty="0" smtClean="0"/>
              <a:t>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2898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152718"/>
            <a:ext cx="8482115" cy="1371600"/>
          </a:xfrm>
        </p:spPr>
        <p:txBody>
          <a:bodyPr/>
          <a:lstStyle/>
          <a:p>
            <a:r>
              <a:rPr lang="en-US" dirty="0" smtClean="0"/>
              <a:t>No Cell phones allowed during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7620000" cy="4924477"/>
          </a:xfrm>
        </p:spPr>
        <p:txBody>
          <a:bodyPr>
            <a:normAutofit lnSpcReduction="10000"/>
          </a:bodyPr>
          <a:lstStyle/>
          <a:p>
            <a:pPr lvl="1"/>
            <a:r>
              <a:rPr lang="en-US" sz="2800" b="1" dirty="0"/>
              <a:t>NO EXCUSES CELL PHONE POLICY. </a:t>
            </a:r>
            <a:endParaRPr lang="en-US" sz="2800" b="1" dirty="0" smtClean="0"/>
          </a:p>
          <a:p>
            <a:pPr lvl="1"/>
            <a:r>
              <a:rPr lang="en-US" sz="2800" dirty="0" smtClean="0"/>
              <a:t>At </a:t>
            </a:r>
            <a:r>
              <a:rPr lang="en-US" sz="2800" dirty="0"/>
              <a:t>the beginning of class, you should turn your phone </a:t>
            </a:r>
            <a:r>
              <a:rPr lang="en-US" sz="2800" b="1" dirty="0" smtClean="0"/>
              <a:t>OFF</a:t>
            </a:r>
            <a:r>
              <a:rPr lang="en-US" sz="2800" dirty="0" smtClean="0"/>
              <a:t> </a:t>
            </a:r>
            <a:r>
              <a:rPr lang="en-US" sz="2800" dirty="0"/>
              <a:t>or on </a:t>
            </a:r>
            <a:r>
              <a:rPr lang="en-US" sz="2800" b="1" dirty="0" smtClean="0"/>
              <a:t>SILENT</a:t>
            </a:r>
            <a:r>
              <a:rPr lang="en-US" sz="2800" dirty="0" smtClean="0"/>
              <a:t> </a:t>
            </a:r>
            <a:r>
              <a:rPr lang="en-US" sz="2800" dirty="0"/>
              <a:t>(NOT </a:t>
            </a:r>
            <a:r>
              <a:rPr lang="en-US" sz="2800" u="sng" dirty="0" smtClean="0"/>
              <a:t>vibrate!!</a:t>
            </a:r>
            <a:r>
              <a:rPr lang="en-US" sz="2800" dirty="0" smtClean="0"/>
              <a:t>) </a:t>
            </a:r>
            <a:r>
              <a:rPr lang="en-US" sz="2800" dirty="0"/>
              <a:t>and </a:t>
            </a:r>
            <a:endParaRPr lang="en-US" sz="2800" dirty="0" smtClean="0"/>
          </a:p>
          <a:p>
            <a:pPr lvl="1"/>
            <a:r>
              <a:rPr lang="en-US" sz="2800" dirty="0"/>
              <a:t>P</a:t>
            </a:r>
            <a:r>
              <a:rPr lang="en-US" sz="2800" dirty="0" smtClean="0"/>
              <a:t>lace your beloved phone in the appropriate </a:t>
            </a:r>
            <a:r>
              <a:rPr lang="en-US" sz="2800" u="sng" dirty="0" smtClean="0"/>
              <a:t>number</a:t>
            </a:r>
            <a:r>
              <a:rPr lang="en-US" sz="2800" dirty="0" smtClean="0"/>
              <a:t> on the cell phone holder.</a:t>
            </a:r>
            <a:endParaRPr lang="en-US" sz="2800" dirty="0"/>
          </a:p>
          <a:p>
            <a:pPr lvl="1"/>
            <a:r>
              <a:rPr lang="en-US" sz="2800" dirty="0" smtClean="0"/>
              <a:t>Do not fear. You will be allowed to check your phone during our </a:t>
            </a:r>
            <a:r>
              <a:rPr lang="en-US" sz="2800" u="sng" dirty="0" smtClean="0"/>
              <a:t>classroom break</a:t>
            </a:r>
            <a:r>
              <a:rPr lang="en-US" sz="2800" dirty="0" smtClean="0"/>
              <a:t>.</a:t>
            </a:r>
          </a:p>
          <a:p>
            <a:pPr lvl="1"/>
            <a:endParaRPr lang="en-US" sz="3200" dirty="0"/>
          </a:p>
          <a:p>
            <a:pPr lvl="1"/>
            <a:r>
              <a:rPr lang="en-US" sz="2800" dirty="0"/>
              <a:t>For an emergency, please see </a:t>
            </a:r>
            <a:r>
              <a:rPr lang="en-US" sz="2800" dirty="0" smtClean="0"/>
              <a:t>me</a:t>
            </a:r>
            <a:r>
              <a:rPr lang="en-US" sz="2800" dirty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6324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152718"/>
            <a:ext cx="8381861" cy="1371600"/>
          </a:xfrm>
        </p:spPr>
        <p:txBody>
          <a:bodyPr>
            <a:normAutofit fontScale="90000"/>
          </a:bodyPr>
          <a:lstStyle/>
          <a:p>
            <a:r>
              <a:rPr lang="en-US" u="sng" dirty="0" smtClean="0"/>
              <a:t>Late work: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Classwork/ Homework assignments……    </a:t>
            </a:r>
            <a:r>
              <a:rPr lang="en-US" sz="2200" dirty="0" smtClean="0"/>
              <a:t>20% of your grade</a:t>
            </a:r>
            <a:endParaRPr lang="en-US" sz="2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lvl="0" indent="-457200">
              <a:buAutoNum type="arabicPeriod"/>
            </a:pPr>
            <a:r>
              <a:rPr lang="en-US" dirty="0" smtClean="0"/>
              <a:t>Your </a:t>
            </a:r>
            <a:r>
              <a:rPr lang="en-US" dirty="0"/>
              <a:t>work should always be in time. </a:t>
            </a:r>
            <a:r>
              <a:rPr lang="en-US" dirty="0" smtClean="0"/>
              <a:t>It will be </a:t>
            </a:r>
            <a:r>
              <a:rPr lang="en-US" u="sng" dirty="0" smtClean="0"/>
              <a:t>stamped</a:t>
            </a:r>
            <a:r>
              <a:rPr lang="en-US" dirty="0" smtClean="0"/>
              <a:t> when completed.</a:t>
            </a:r>
          </a:p>
          <a:p>
            <a:pPr marL="457200" lvl="0" indent="-457200">
              <a:buAutoNum type="arabicPeriod"/>
            </a:pPr>
            <a:endParaRPr lang="en-US" dirty="0"/>
          </a:p>
          <a:p>
            <a:pPr marL="457200" lvl="0" indent="-457200">
              <a:buAutoNum type="arabicPeriod"/>
            </a:pPr>
            <a:r>
              <a:rPr lang="en-US" dirty="0" smtClean="0"/>
              <a:t>If </a:t>
            </a:r>
            <a:r>
              <a:rPr lang="en-US" dirty="0"/>
              <a:t>there </a:t>
            </a:r>
            <a:r>
              <a:rPr lang="en-US" dirty="0" smtClean="0"/>
              <a:t>is an emergency</a:t>
            </a:r>
            <a:r>
              <a:rPr lang="en-US" dirty="0"/>
              <a:t>, please email me ASAP to let me know. Please let me know if there is personal information I need to know to understand your situation better</a:t>
            </a:r>
            <a:r>
              <a:rPr lang="en-US" dirty="0" smtClean="0"/>
              <a:t>.</a:t>
            </a:r>
          </a:p>
          <a:p>
            <a:pPr lvl="0"/>
            <a:endParaRPr lang="en-US" dirty="0"/>
          </a:p>
          <a:p>
            <a:pPr lvl="0"/>
            <a:r>
              <a:rPr lang="en-US" dirty="0" smtClean="0"/>
              <a:t>3. I </a:t>
            </a:r>
            <a:r>
              <a:rPr lang="en-US" dirty="0"/>
              <a:t>will not accept </a:t>
            </a:r>
            <a:r>
              <a:rPr lang="en-US" u="sng" dirty="0"/>
              <a:t>late</a:t>
            </a:r>
            <a:r>
              <a:rPr lang="en-US" dirty="0"/>
              <a:t> </a:t>
            </a:r>
            <a:r>
              <a:rPr lang="en-US" dirty="0" smtClean="0"/>
              <a:t>homework/classwork. You will not receive a stamp.</a:t>
            </a:r>
          </a:p>
          <a:p>
            <a:pPr lvl="0"/>
            <a:endParaRPr lang="en-US" dirty="0"/>
          </a:p>
          <a:p>
            <a:pPr lvl="0"/>
            <a:r>
              <a:rPr lang="en-US" dirty="0" smtClean="0"/>
              <a:t>*If you are absent, you will receive full credit.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9268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Late </a:t>
            </a:r>
            <a:r>
              <a:rPr lang="en-US" dirty="0" smtClean="0"/>
              <a:t>work:</a:t>
            </a:r>
            <a:br>
              <a:rPr lang="en-US" dirty="0" smtClean="0"/>
            </a:br>
            <a:r>
              <a:rPr lang="en-US" dirty="0" smtClean="0"/>
              <a:t>major assignments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752600"/>
            <a:ext cx="8081099" cy="5105400"/>
          </a:xfrm>
        </p:spPr>
        <p:txBody>
          <a:bodyPr>
            <a:normAutofit/>
          </a:bodyPr>
          <a:lstStyle/>
          <a:p>
            <a:pPr marL="342900" lvl="0" indent="-342900">
              <a:buFontTx/>
              <a:buChar char="-"/>
            </a:pPr>
            <a:r>
              <a:rPr lang="en-US" dirty="0" smtClean="0"/>
              <a:t>A major assignment includes:</a:t>
            </a:r>
          </a:p>
          <a:p>
            <a:pPr marL="800100" lvl="1" indent="-342900">
              <a:buFontTx/>
              <a:buChar char="-"/>
            </a:pPr>
            <a:r>
              <a:rPr lang="en-US" dirty="0" smtClean="0"/>
              <a:t>An essay</a:t>
            </a:r>
          </a:p>
          <a:p>
            <a:pPr marL="800100" lvl="1" indent="-342900">
              <a:buFontTx/>
              <a:buChar char="-"/>
            </a:pPr>
            <a:r>
              <a:rPr lang="en-US" dirty="0" smtClean="0"/>
              <a:t>A project</a:t>
            </a:r>
          </a:p>
          <a:p>
            <a:pPr marL="800100" lvl="1" indent="-342900">
              <a:buFontTx/>
              <a:buChar char="-"/>
            </a:pPr>
            <a:r>
              <a:rPr lang="en-US" dirty="0" smtClean="0"/>
              <a:t>A completed unit from the lit book</a:t>
            </a:r>
          </a:p>
          <a:p>
            <a:pPr lvl="0"/>
            <a:endParaRPr lang="en-US" b="0" dirty="0"/>
          </a:p>
          <a:p>
            <a:pPr lvl="0"/>
            <a:r>
              <a:rPr lang="en-US" dirty="0" smtClean="0"/>
              <a:t>-For </a:t>
            </a:r>
            <a:r>
              <a:rPr lang="en-US" dirty="0"/>
              <a:t>late major assignments, you may turn them </a:t>
            </a:r>
            <a:r>
              <a:rPr lang="en-US" dirty="0" smtClean="0"/>
              <a:t>into the LATE BOX</a:t>
            </a:r>
          </a:p>
          <a:p>
            <a:pPr lvl="0"/>
            <a:r>
              <a:rPr lang="en-US" dirty="0"/>
              <a:t>-</a:t>
            </a:r>
            <a:r>
              <a:rPr lang="en-US" dirty="0" smtClean="0"/>
              <a:t>You </a:t>
            </a:r>
            <a:r>
              <a:rPr lang="en-US" dirty="0"/>
              <a:t>will drop an </a:t>
            </a:r>
            <a:r>
              <a:rPr lang="en-US" u="sng" dirty="0"/>
              <a:t>entire letter </a:t>
            </a:r>
            <a:r>
              <a:rPr lang="en-US" u="sng" dirty="0" smtClean="0"/>
              <a:t>grade </a:t>
            </a:r>
            <a:r>
              <a:rPr lang="en-US" dirty="0" smtClean="0"/>
              <a:t>(10%) </a:t>
            </a:r>
            <a:r>
              <a:rPr lang="en-US" dirty="0"/>
              <a:t>for each </a:t>
            </a:r>
            <a:r>
              <a:rPr lang="en-US" dirty="0" smtClean="0"/>
              <a:t>day it is late.</a:t>
            </a:r>
          </a:p>
          <a:p>
            <a:pPr lvl="0"/>
            <a:r>
              <a:rPr lang="en-US" dirty="0" smtClean="0"/>
              <a:t>1 day= -10%</a:t>
            </a:r>
          </a:p>
          <a:p>
            <a:pPr lvl="0"/>
            <a:r>
              <a:rPr lang="en-US" dirty="0" smtClean="0"/>
              <a:t>2 days= -20%</a:t>
            </a:r>
          </a:p>
          <a:p>
            <a:pPr lvl="0"/>
            <a:r>
              <a:rPr lang="en-US" dirty="0" smtClean="0"/>
              <a:t>3 days= -30%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029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152718"/>
            <a:ext cx="8415279" cy="871374"/>
          </a:xfrm>
        </p:spPr>
        <p:txBody>
          <a:bodyPr>
            <a:normAutofit/>
          </a:bodyPr>
          <a:lstStyle/>
          <a:p>
            <a:r>
              <a:rPr lang="en-US" dirty="0" smtClean="0"/>
              <a:t>Absences: be proactive!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0419" y="1024092"/>
            <a:ext cx="8398073" cy="5612021"/>
          </a:xfrm>
        </p:spPr>
        <p:txBody>
          <a:bodyPr>
            <a:normAutofit fontScale="85000" lnSpcReduction="10000"/>
          </a:bodyPr>
          <a:lstStyle/>
          <a:p>
            <a:pPr marL="457200" lvl="0" indent="-457200">
              <a:buAutoNum type="arabicPeriod"/>
            </a:pPr>
            <a:endParaRPr lang="en-US" sz="2600" dirty="0" smtClean="0"/>
          </a:p>
          <a:p>
            <a:pPr marL="457200" lvl="0" indent="-457200">
              <a:buAutoNum type="arabicPeriod"/>
            </a:pPr>
            <a:r>
              <a:rPr lang="en-US" sz="2600" dirty="0" smtClean="0"/>
              <a:t>Check online calendar, classroom calendar, or ask a friend for missing work.</a:t>
            </a:r>
          </a:p>
          <a:p>
            <a:pPr marL="457200" lvl="0" indent="-457200">
              <a:buAutoNum type="arabicPeriod"/>
            </a:pPr>
            <a:r>
              <a:rPr lang="en-US" sz="2600" dirty="0" smtClean="0"/>
              <a:t>YOU are </a:t>
            </a:r>
            <a:r>
              <a:rPr lang="en-US" sz="2600" u="sng" dirty="0" smtClean="0"/>
              <a:t>responsible</a:t>
            </a:r>
            <a:r>
              <a:rPr lang="en-US" sz="2600" dirty="0" smtClean="0"/>
              <a:t> to come to class with your missing work.</a:t>
            </a:r>
          </a:p>
          <a:p>
            <a:pPr marL="457200" lvl="0" indent="-457200">
              <a:buAutoNum type="arabicPeriod"/>
            </a:pPr>
            <a:r>
              <a:rPr lang="en-US" sz="2600" dirty="0" smtClean="0"/>
              <a:t>KNOW the dates of all tests, quizzes, &amp; papers. IF you miss one, it is YOUR responsibility to </a:t>
            </a:r>
            <a:r>
              <a:rPr lang="en-US" sz="2600" u="sng" dirty="0" smtClean="0"/>
              <a:t>ASK </a:t>
            </a:r>
            <a:r>
              <a:rPr lang="en-US" sz="2600" dirty="0" smtClean="0"/>
              <a:t>me for the make-up test. </a:t>
            </a:r>
            <a:r>
              <a:rPr lang="en-US" sz="2600" u="sng" dirty="0" smtClean="0"/>
              <a:t>You MUST take it the day you return!!</a:t>
            </a:r>
          </a:p>
          <a:p>
            <a:pPr marL="457200" lvl="0" indent="-457200">
              <a:buAutoNum type="arabicPeriod"/>
            </a:pPr>
            <a:r>
              <a:rPr lang="en-US" sz="2600" dirty="0" smtClean="0"/>
              <a:t>All missing work, including journals, are due on the DAY AFTER YOU RETURN TO CLASS. However, it is best to return to school WITH your assignments ready.</a:t>
            </a:r>
          </a:p>
          <a:p>
            <a:pPr marL="457200" lvl="0" indent="-457200">
              <a:buAutoNum type="arabicPeriod"/>
            </a:pPr>
            <a:r>
              <a:rPr lang="en-US" sz="2600" dirty="0" smtClean="0"/>
              <a:t>NOTE: All major assignments are due on the due dates, regardless of your </a:t>
            </a:r>
            <a:r>
              <a:rPr lang="en-US" sz="2600" u="sng" dirty="0" smtClean="0"/>
              <a:t>absences</a:t>
            </a:r>
            <a:r>
              <a:rPr lang="en-US" sz="2600" dirty="0" smtClean="0"/>
              <a:t>.</a:t>
            </a:r>
            <a:endParaRPr lang="en-US" sz="2600" dirty="0"/>
          </a:p>
          <a:p>
            <a:r>
              <a:rPr lang="en-US" sz="2600" dirty="0"/>
              <a:t> 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3407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152718"/>
            <a:ext cx="8498824" cy="1134071"/>
          </a:xfrm>
        </p:spPr>
        <p:txBody>
          <a:bodyPr>
            <a:normAutofit/>
          </a:bodyPr>
          <a:lstStyle/>
          <a:p>
            <a:r>
              <a:rPr lang="en-US" dirty="0" smtClean="0"/>
              <a:t>Absences: check on-line!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34179" y="1552062"/>
            <a:ext cx="8270955" cy="4932017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I will post class assignments online on </a:t>
            </a:r>
            <a:r>
              <a:rPr lang="en-US" dirty="0" err="1" smtClean="0"/>
              <a:t>Edlio</a:t>
            </a:r>
            <a:r>
              <a:rPr lang="en-US" dirty="0" smtClean="0"/>
              <a:t> located on our school website. </a:t>
            </a:r>
          </a:p>
          <a:p>
            <a:r>
              <a:rPr lang="en-US" dirty="0" smtClean="0"/>
              <a:t>If you are absent, I expect you to check on-line for the work you missed.</a:t>
            </a:r>
          </a:p>
          <a:p>
            <a:pPr lvl="1"/>
            <a:r>
              <a:rPr lang="en-US" b="1" dirty="0" smtClean="0"/>
              <a:t>UNEXCUSED ABSENCE</a:t>
            </a:r>
            <a:r>
              <a:rPr lang="en-US" dirty="0" smtClean="0"/>
              <a:t>= you will receive </a:t>
            </a:r>
            <a:r>
              <a:rPr lang="en-US" u="sng" dirty="0" smtClean="0"/>
              <a:t>a zero </a:t>
            </a:r>
            <a:r>
              <a:rPr lang="en-US" dirty="0" smtClean="0"/>
              <a:t>on any assignments OR test you missed</a:t>
            </a:r>
          </a:p>
          <a:p>
            <a:pPr marL="274320" lvl="1" indent="0">
              <a:buNone/>
            </a:pPr>
            <a:endParaRPr lang="en-US" dirty="0" smtClean="0"/>
          </a:p>
          <a:p>
            <a:pPr lvl="1"/>
            <a:r>
              <a:rPr lang="en-US" b="1" dirty="0" smtClean="0"/>
              <a:t>EXCUSED ABSENCE</a:t>
            </a:r>
            <a:r>
              <a:rPr lang="en-US" dirty="0" smtClean="0"/>
              <a:t>= all missing assignments must be completed by the class following your return</a:t>
            </a:r>
          </a:p>
          <a:p>
            <a:pPr lvl="2"/>
            <a:r>
              <a:rPr lang="en-US" dirty="0" smtClean="0"/>
              <a:t>(If you are absent on Monday, and you return to school Wednesday, your work is due by FRIDAY! No excuses.)</a:t>
            </a:r>
          </a:p>
          <a:p>
            <a:pPr marL="914400" lvl="2" indent="0">
              <a:buNone/>
            </a:pPr>
            <a:endParaRPr lang="en-US" dirty="0" smtClean="0"/>
          </a:p>
          <a:p>
            <a:pPr lvl="2"/>
            <a:r>
              <a:rPr lang="en-US" u="sng" dirty="0" smtClean="0"/>
              <a:t>I will NOT ASK you for missing work; it is your responsibility</a:t>
            </a:r>
          </a:p>
          <a:p>
            <a:pPr lvl="2"/>
            <a:r>
              <a:rPr lang="en-US" u="sng" dirty="0" smtClean="0"/>
              <a:t>This includes quizzes you miss; it is your responsibility to make them up on </a:t>
            </a:r>
            <a:r>
              <a:rPr lang="en-US" b="1" u="sng" dirty="0" smtClean="0"/>
              <a:t>the DAY YOUR RETURN</a:t>
            </a:r>
            <a:r>
              <a:rPr lang="en-US" u="sng" dirty="0" smtClean="0"/>
              <a:t>. </a:t>
            </a:r>
            <a:endParaRPr lang="en-US" u="sng" dirty="0"/>
          </a:p>
        </p:txBody>
      </p:sp>
    </p:spTree>
    <p:extLst>
      <p:ext uri="{BB962C8B-B14F-4D97-AF65-F5344CB8AC3E}">
        <p14:creationId xmlns:p14="http://schemas.microsoft.com/office/powerpoint/2010/main" val="4060398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152718"/>
            <a:ext cx="8014263" cy="912337"/>
          </a:xfrm>
        </p:spPr>
        <p:txBody>
          <a:bodyPr>
            <a:normAutofit/>
          </a:bodyPr>
          <a:lstStyle/>
          <a:p>
            <a:r>
              <a:rPr lang="en-US" dirty="0" smtClean="0"/>
              <a:t>Classwork/ Homework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9453" y="1187946"/>
            <a:ext cx="8370762" cy="5434513"/>
          </a:xfrm>
        </p:spPr>
        <p:txBody>
          <a:bodyPr>
            <a:normAutofit fontScale="92500" lnSpcReduction="10000"/>
          </a:bodyPr>
          <a:lstStyle/>
          <a:p>
            <a:pPr lvl="0"/>
            <a:r>
              <a:rPr lang="en-US" dirty="0" smtClean="0"/>
              <a:t>1. I </a:t>
            </a:r>
            <a:r>
              <a:rPr lang="en-US" dirty="0"/>
              <a:t>will </a:t>
            </a:r>
            <a:r>
              <a:rPr lang="en-US" dirty="0" smtClean="0"/>
              <a:t>NOT </a:t>
            </a:r>
            <a:r>
              <a:rPr lang="en-US" dirty="0"/>
              <a:t>collect </a:t>
            </a:r>
            <a:r>
              <a:rPr lang="en-US" dirty="0" err="1" smtClean="0"/>
              <a:t>classswork</a:t>
            </a:r>
            <a:r>
              <a:rPr lang="en-US" dirty="0" smtClean="0"/>
              <a:t>/ homework </a:t>
            </a:r>
            <a:r>
              <a:rPr lang="en-US" dirty="0"/>
              <a:t>daily</a:t>
            </a:r>
            <a:r>
              <a:rPr lang="en-US" dirty="0" smtClean="0"/>
              <a:t>. But ,I WILL stamp classwork/ homework </a:t>
            </a:r>
            <a:r>
              <a:rPr lang="en-US" u="sng" dirty="0" smtClean="0"/>
              <a:t>daily</a:t>
            </a:r>
            <a:r>
              <a:rPr lang="en-US" dirty="0" smtClean="0"/>
              <a:t>.</a:t>
            </a:r>
          </a:p>
          <a:p>
            <a:pPr lvl="0"/>
            <a:r>
              <a:rPr lang="en-US" dirty="0" smtClean="0"/>
              <a:t> </a:t>
            </a:r>
            <a:r>
              <a:rPr lang="en-US" i="1" dirty="0" smtClean="0"/>
              <a:t>(It </a:t>
            </a:r>
            <a:r>
              <a:rPr lang="en-US" i="1" dirty="0"/>
              <a:t>is very important that you keep your homework </a:t>
            </a:r>
            <a:r>
              <a:rPr lang="en-US" i="1" u="sng" dirty="0"/>
              <a:t>organized</a:t>
            </a:r>
            <a:r>
              <a:rPr lang="en-US" i="1" dirty="0"/>
              <a:t> in a labeled section of your binder and SAVE all work on a flash drive as back-up, so that I can collect it in a </a:t>
            </a:r>
            <a:r>
              <a:rPr lang="en-US" i="1" dirty="0" smtClean="0"/>
              <a:t>classwork/ homework </a:t>
            </a:r>
            <a:r>
              <a:rPr lang="en-US" i="1" dirty="0"/>
              <a:t>packet </a:t>
            </a:r>
            <a:r>
              <a:rPr lang="en-US" i="1" dirty="0" smtClean="0"/>
              <a:t>periodically)</a:t>
            </a:r>
            <a:r>
              <a:rPr lang="en-US" dirty="0" smtClean="0"/>
              <a:t>. </a:t>
            </a:r>
            <a:endParaRPr lang="en-US" dirty="0"/>
          </a:p>
          <a:p>
            <a:pPr lvl="0"/>
            <a:r>
              <a:rPr lang="en-US" dirty="0" smtClean="0"/>
              <a:t>2. Grading</a:t>
            </a:r>
            <a:r>
              <a:rPr lang="en-US" dirty="0"/>
              <a:t>: </a:t>
            </a:r>
            <a:endParaRPr lang="en-US" dirty="0" smtClean="0"/>
          </a:p>
          <a:p>
            <a:pPr lvl="0"/>
            <a:r>
              <a:rPr lang="en-US" dirty="0" smtClean="0"/>
              <a:t>-Completion: I </a:t>
            </a:r>
            <a:r>
              <a:rPr lang="en-US" dirty="0"/>
              <a:t>will count stamps </a:t>
            </a:r>
            <a:r>
              <a:rPr lang="en-US" dirty="0" smtClean="0"/>
              <a:t>for completion </a:t>
            </a:r>
            <a:r>
              <a:rPr lang="en-US" u="sng" dirty="0" smtClean="0"/>
              <a:t>points</a:t>
            </a:r>
            <a:r>
              <a:rPr lang="en-US" u="sng" dirty="0"/>
              <a:t>.</a:t>
            </a:r>
            <a:r>
              <a:rPr lang="en-US" dirty="0"/>
              <a:t> </a:t>
            </a:r>
            <a:r>
              <a:rPr lang="en-US" dirty="0" smtClean="0"/>
              <a:t>(</a:t>
            </a:r>
            <a:r>
              <a:rPr lang="en-US" dirty="0" err="1" smtClean="0"/>
              <a:t>hw</a:t>
            </a:r>
            <a:r>
              <a:rPr lang="en-US" dirty="0" smtClean="0"/>
              <a:t>/</a:t>
            </a:r>
            <a:r>
              <a:rPr lang="en-US" dirty="0" err="1" smtClean="0"/>
              <a:t>cw</a:t>
            </a:r>
            <a:r>
              <a:rPr lang="en-US" dirty="0" smtClean="0"/>
              <a:t> grade)</a:t>
            </a:r>
          </a:p>
          <a:p>
            <a:pPr lvl="0"/>
            <a:r>
              <a:rPr lang="en-US" dirty="0" smtClean="0"/>
              <a:t> -Accuracy: I </a:t>
            </a:r>
            <a:r>
              <a:rPr lang="en-US" dirty="0"/>
              <a:t>will also randomly choose </a:t>
            </a:r>
            <a:r>
              <a:rPr lang="en-US" u="sng" dirty="0"/>
              <a:t>one assignment </a:t>
            </a:r>
            <a:r>
              <a:rPr lang="en-US" dirty="0"/>
              <a:t>from the packet to grade for </a:t>
            </a:r>
            <a:r>
              <a:rPr lang="en-US" u="sng" dirty="0"/>
              <a:t>comprehension,</a:t>
            </a:r>
            <a:r>
              <a:rPr lang="en-US" dirty="0"/>
              <a:t> so each one should show your best effort</a:t>
            </a:r>
            <a:r>
              <a:rPr lang="en-US" dirty="0" smtClean="0"/>
              <a:t>! (writing grade)</a:t>
            </a:r>
            <a:endParaRPr lang="en-US" dirty="0"/>
          </a:p>
          <a:p>
            <a:pPr lvl="0"/>
            <a:r>
              <a:rPr lang="en-US" dirty="0" smtClean="0"/>
              <a:t>3.. You will have an opportunity to do make-up work for partial completion points.  Example rubric:____(5)  ____ (3) _____ (0)</a:t>
            </a:r>
          </a:p>
          <a:p>
            <a:pPr lvl="0"/>
            <a:r>
              <a:rPr lang="en-US" dirty="0"/>
              <a:t>4</a:t>
            </a:r>
            <a:r>
              <a:rPr lang="en-US" dirty="0" smtClean="0"/>
              <a:t>. If </a:t>
            </a:r>
            <a:r>
              <a:rPr lang="en-US" dirty="0"/>
              <a:t>one homework assignment does not have a stamp on collection day, you will not </a:t>
            </a:r>
            <a:r>
              <a:rPr lang="en-US" dirty="0" smtClean="0"/>
              <a:t>get full </a:t>
            </a:r>
            <a:r>
              <a:rPr lang="en-US" dirty="0"/>
              <a:t>credit; do not ask for a </a:t>
            </a:r>
            <a:r>
              <a:rPr lang="en-US" dirty="0" smtClean="0"/>
              <a:t>stamp</a:t>
            </a:r>
            <a:r>
              <a:rPr lang="en-US" dirty="0"/>
              <a:t>!</a:t>
            </a:r>
            <a:endParaRPr lang="en-US" dirty="0" smtClean="0"/>
          </a:p>
          <a:p>
            <a:pPr lvl="0"/>
            <a:r>
              <a:rPr lang="en-US" dirty="0" smtClean="0"/>
              <a:t>5. ALL homework will be listed </a:t>
            </a:r>
            <a:r>
              <a:rPr lang="en-US" u="sng" dirty="0" smtClean="0"/>
              <a:t>on-line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896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Supplies to bring to class daily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1844" y="1524318"/>
            <a:ext cx="7620000" cy="5333682"/>
          </a:xfrm>
        </p:spPr>
        <p:txBody>
          <a:bodyPr>
            <a:normAutofit/>
          </a:bodyPr>
          <a:lstStyle/>
          <a:p>
            <a:pPr marL="457200" indent="-457200">
              <a:buAutoNum type="arabicPeriod"/>
            </a:pPr>
            <a:r>
              <a:rPr lang="en-US" dirty="0" smtClean="0"/>
              <a:t>Journal</a:t>
            </a:r>
          </a:p>
          <a:p>
            <a:pPr marL="457200" indent="-457200">
              <a:buAutoNum type="arabicPeriod"/>
            </a:pPr>
            <a:r>
              <a:rPr lang="en-US" dirty="0" smtClean="0"/>
              <a:t>3 ring binder</a:t>
            </a:r>
          </a:p>
          <a:p>
            <a:pPr marL="457200" indent="-457200">
              <a:buAutoNum type="arabicPeriod"/>
            </a:pPr>
            <a:r>
              <a:rPr lang="en-US" dirty="0" smtClean="0"/>
              <a:t>Lined paper</a:t>
            </a:r>
          </a:p>
          <a:p>
            <a:pPr marL="457200" indent="-457200">
              <a:buAutoNum type="arabicPeriod"/>
            </a:pPr>
            <a:r>
              <a:rPr lang="en-US" dirty="0" smtClean="0"/>
              <a:t>Pencil &amp; pen</a:t>
            </a:r>
          </a:p>
          <a:p>
            <a:pPr marL="457200" indent="-457200">
              <a:buAutoNum type="arabicPeriod"/>
            </a:pPr>
            <a:r>
              <a:rPr lang="en-US" dirty="0" smtClean="0"/>
              <a:t>Assigned novel</a:t>
            </a:r>
          </a:p>
          <a:p>
            <a:pPr marL="457200" indent="-457200">
              <a:buAutoNum type="arabicPeriod"/>
            </a:pPr>
            <a:r>
              <a:rPr lang="en-US" dirty="0" smtClean="0"/>
              <a:t>AND (outside reading) novel/book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2498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Ending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bell does not dismiss you.</a:t>
            </a:r>
          </a:p>
          <a:p>
            <a:r>
              <a:rPr lang="en-US" dirty="0" smtClean="0"/>
              <a:t>I dismiss you. IF you start packing up before I dismiss you, you will stay an extra </a:t>
            </a:r>
            <a:r>
              <a:rPr lang="en-US" u="sng" dirty="0" smtClean="0"/>
              <a:t>two</a:t>
            </a:r>
            <a:r>
              <a:rPr lang="en-US" dirty="0" smtClean="0"/>
              <a:t> minutes after class.</a:t>
            </a:r>
          </a:p>
          <a:p>
            <a:r>
              <a:rPr lang="en-US" dirty="0" smtClean="0"/>
              <a:t>Do not ask for me to release the class early. It is against </a:t>
            </a:r>
            <a:r>
              <a:rPr lang="en-US" u="sng" dirty="0" smtClean="0"/>
              <a:t>school policy.</a:t>
            </a:r>
            <a:endParaRPr lang="en-US" u="sng" dirty="0"/>
          </a:p>
        </p:txBody>
      </p:sp>
    </p:spTree>
    <p:extLst>
      <p:ext uri="{BB962C8B-B14F-4D97-AF65-F5344CB8AC3E}">
        <p14:creationId xmlns:p14="http://schemas.microsoft.com/office/powerpoint/2010/main" val="1651220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Req. Reading curriculum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91177" y="1706819"/>
            <a:ext cx="8411728" cy="4628893"/>
          </a:xfrm>
        </p:spPr>
        <p:txBody>
          <a:bodyPr>
            <a:normAutofit/>
          </a:bodyPr>
          <a:lstStyle/>
          <a:p>
            <a:pPr lvl="0"/>
            <a:r>
              <a:rPr lang="en-US" i="1" dirty="0" smtClean="0"/>
              <a:t>First Semester:</a:t>
            </a:r>
          </a:p>
          <a:p>
            <a:pPr lvl="0"/>
            <a:r>
              <a:rPr lang="en-US" i="1" dirty="0" smtClean="0"/>
              <a:t>Hamlet</a:t>
            </a:r>
            <a:r>
              <a:rPr lang="en-US" dirty="0" smtClean="0"/>
              <a:t>,</a:t>
            </a:r>
          </a:p>
          <a:p>
            <a:pPr lvl="0"/>
            <a:r>
              <a:rPr lang="en-US" dirty="0" smtClean="0"/>
              <a:t>by </a:t>
            </a:r>
            <a:r>
              <a:rPr lang="en-US" dirty="0"/>
              <a:t>William Shakespeare</a:t>
            </a:r>
          </a:p>
          <a:p>
            <a:pPr lvl="0"/>
            <a:endParaRPr lang="en-US" i="1" dirty="0" smtClean="0"/>
          </a:p>
          <a:p>
            <a:pPr lvl="0"/>
            <a:r>
              <a:rPr lang="en-US" i="1" dirty="0" smtClean="0"/>
              <a:t>Second Semester:</a:t>
            </a:r>
            <a:endParaRPr lang="en-US" dirty="0"/>
          </a:p>
          <a:p>
            <a:pPr lvl="0"/>
            <a:r>
              <a:rPr lang="en-US" i="1" dirty="0" smtClean="0"/>
              <a:t>Outliers, </a:t>
            </a:r>
            <a:endParaRPr lang="en-US" dirty="0"/>
          </a:p>
          <a:p>
            <a:r>
              <a:rPr lang="en-US" dirty="0" smtClean="0"/>
              <a:t>By Malcolm </a:t>
            </a:r>
            <a:r>
              <a:rPr lang="en-US" dirty="0" err="1" smtClean="0"/>
              <a:t>Gladwell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6510" y="1912131"/>
            <a:ext cx="3043767" cy="406358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0277" y="152718"/>
            <a:ext cx="2874433" cy="3832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8393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719"/>
            <a:ext cx="5791200" cy="769220"/>
          </a:xfrm>
        </p:spPr>
        <p:txBody>
          <a:bodyPr>
            <a:normAutofit/>
          </a:bodyPr>
          <a:lstStyle/>
          <a:p>
            <a:r>
              <a:rPr lang="en-US" dirty="0" err="1"/>
              <a:t>Eng</a:t>
            </a:r>
            <a:r>
              <a:rPr lang="en-US" dirty="0"/>
              <a:t> 4- Novels/ </a:t>
            </a:r>
            <a:r>
              <a:rPr lang="en-US" dirty="0" err="1" smtClean="0"/>
              <a:t>LiT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3814619"/>
            <a:ext cx="1848399" cy="280410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60904" y="4438953"/>
            <a:ext cx="1574991" cy="241904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921939"/>
            <a:ext cx="1630372" cy="253613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25893" y="1035353"/>
            <a:ext cx="1699520" cy="242272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54600" y="1158097"/>
            <a:ext cx="2387600" cy="30861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35777" y="3061898"/>
            <a:ext cx="1559263" cy="2364597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25893" y="4244197"/>
            <a:ext cx="1569952" cy="2367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6808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Essays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AutoNum type="arabicPeriod"/>
            </a:pPr>
            <a:r>
              <a:rPr lang="en-US" dirty="0" smtClean="0"/>
              <a:t>Turn in your final essay to </a:t>
            </a:r>
            <a:r>
              <a:rPr lang="en-US" dirty="0" smtClean="0">
                <a:hlinkClick r:id="rId2"/>
              </a:rPr>
              <a:t>www.turnitin.com</a:t>
            </a:r>
            <a:endParaRPr lang="en-US" dirty="0" smtClean="0"/>
          </a:p>
          <a:p>
            <a:pPr marL="457200" indent="-457200">
              <a:buAutoNum type="arabicPeriod"/>
            </a:pPr>
            <a:r>
              <a:rPr lang="en-US" dirty="0" smtClean="0"/>
              <a:t>Turn in hard copy of your essay with your drafts and outlines attached to the back of the final essay.</a:t>
            </a:r>
          </a:p>
          <a:p>
            <a:pPr marL="457200" indent="-457200">
              <a:buAutoNum type="arabicPeriod"/>
            </a:pPr>
            <a:r>
              <a:rPr lang="en-US" dirty="0" smtClean="0"/>
              <a:t>Failure to turn in your essay in by the due date will result in a </a:t>
            </a:r>
            <a:r>
              <a:rPr lang="en-US" u="sng" dirty="0" smtClean="0"/>
              <a:t>10% reduction </a:t>
            </a:r>
            <a:r>
              <a:rPr lang="en-US" dirty="0" smtClean="0"/>
              <a:t>from your final grade each day it is late.</a:t>
            </a:r>
          </a:p>
          <a:p>
            <a:pPr marL="457200" indent="-457200">
              <a:buAutoNum type="arabicPeriod"/>
            </a:pPr>
            <a:r>
              <a:rPr lang="en-US" dirty="0" smtClean="0"/>
              <a:t>After 4 days late, your essay will receive a zero.</a:t>
            </a:r>
          </a:p>
        </p:txBody>
      </p:sp>
    </p:spTree>
    <p:extLst>
      <p:ext uri="{BB962C8B-B14F-4D97-AF65-F5344CB8AC3E}">
        <p14:creationId xmlns:p14="http://schemas.microsoft.com/office/powerpoint/2010/main" val="1706934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152718"/>
            <a:ext cx="5791200" cy="730701"/>
          </a:xfrm>
        </p:spPr>
        <p:txBody>
          <a:bodyPr/>
          <a:lstStyle/>
          <a:p>
            <a:r>
              <a:rPr lang="en-US" dirty="0" smtClean="0"/>
              <a:t>Grading Policy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0" y="1085869"/>
            <a:ext cx="6000894" cy="4085814"/>
          </a:xfrm>
        </p:spPr>
        <p:txBody>
          <a:bodyPr>
            <a:normAutofit/>
          </a:bodyPr>
          <a:lstStyle/>
          <a:p>
            <a:r>
              <a:rPr lang="en-US" sz="2400" dirty="0" smtClean="0"/>
              <a:t>Writing				25%</a:t>
            </a:r>
          </a:p>
          <a:p>
            <a:r>
              <a:rPr lang="en-US" sz="2400" dirty="0" smtClean="0"/>
              <a:t>Exams</a:t>
            </a:r>
            <a:r>
              <a:rPr lang="en-US" sz="2400" dirty="0"/>
              <a:t>	</a:t>
            </a:r>
            <a:r>
              <a:rPr lang="en-US" sz="2400" dirty="0" smtClean="0"/>
              <a:t>			30%</a:t>
            </a:r>
          </a:p>
          <a:p>
            <a:r>
              <a:rPr lang="en-US" sz="2400" dirty="0" smtClean="0"/>
              <a:t>Quizzes				20%</a:t>
            </a:r>
          </a:p>
          <a:p>
            <a:r>
              <a:rPr lang="en-US" sz="2400" dirty="0" smtClean="0"/>
              <a:t>Classwork/Homework	</a:t>
            </a:r>
            <a:r>
              <a:rPr lang="en-US" sz="2400" smtClean="0"/>
              <a:t>	20%</a:t>
            </a:r>
            <a:endParaRPr lang="en-US" sz="2400" dirty="0" smtClean="0"/>
          </a:p>
          <a:p>
            <a:r>
              <a:rPr lang="en-US" sz="2400" dirty="0"/>
              <a:t>P</a:t>
            </a:r>
            <a:r>
              <a:rPr lang="en-US" sz="2400" dirty="0" smtClean="0"/>
              <a:t>articipation		 	 5%</a:t>
            </a:r>
            <a:endParaRPr lang="en-US" sz="2400" dirty="0"/>
          </a:p>
        </p:txBody>
      </p:sp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val="3611359384"/>
              </p:ext>
            </p:extLst>
          </p:nvPr>
        </p:nvGraphicFramePr>
        <p:xfrm>
          <a:off x="4353941" y="2811429"/>
          <a:ext cx="4731829" cy="40596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213968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72067" y="2179781"/>
            <a:ext cx="7408333" cy="3946381"/>
          </a:xfrm>
        </p:spPr>
        <p:txBody>
          <a:bodyPr>
            <a:normAutofit/>
          </a:bodyPr>
          <a:lstStyle/>
          <a:p>
            <a:pPr marL="27432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093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Overr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ssential">
  <a:themeElements>
    <a:clrScheme name="Essential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Essential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sential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4127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9999" dist="23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6000"/>
              </a:schemeClr>
              <a:schemeClr val="phClr">
                <a:shade val="94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84000"/>
                <a:satMod val="110000"/>
              </a:schemeClr>
            </a:gs>
            <a:gs pos="44000">
              <a:schemeClr val="phClr">
                <a:tint val="93000"/>
                <a:satMod val="115000"/>
              </a:schemeClr>
            </a:gs>
            <a:gs pos="100000">
              <a:schemeClr val="phClr">
                <a:tint val="100000"/>
                <a:shade val="59000"/>
                <a:satMod val="120000"/>
              </a:schemeClr>
            </a:gs>
          </a:gsLst>
          <a:path path="circle">
            <a:fillToRect l="40000" t="60000" r="60000" b="4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Essential">
    <a:dk1>
      <a:srgbClr val="000000"/>
    </a:dk1>
    <a:lt1>
      <a:srgbClr val="FFFFFF"/>
    </a:lt1>
    <a:dk2>
      <a:srgbClr val="D1282E"/>
    </a:dk2>
    <a:lt2>
      <a:srgbClr val="C8C8B1"/>
    </a:lt2>
    <a:accent1>
      <a:srgbClr val="7A7A7A"/>
    </a:accent1>
    <a:accent2>
      <a:srgbClr val="F5C201"/>
    </a:accent2>
    <a:accent3>
      <a:srgbClr val="526DB0"/>
    </a:accent3>
    <a:accent4>
      <a:srgbClr val="989AAC"/>
    </a:accent4>
    <a:accent5>
      <a:srgbClr val="DC5924"/>
    </a:accent5>
    <a:accent6>
      <a:srgbClr val="B4B392"/>
    </a:accent6>
    <a:hlink>
      <a:srgbClr val="CC9900"/>
    </a:hlink>
    <a:folHlink>
      <a:srgbClr val="969696"/>
    </a:folHlink>
  </a:clrScheme>
  <a:fontScheme name="Essential">
    <a:majorFont>
      <a:latin typeface="Arial Black"/>
      <a:ea typeface=""/>
      <a:cs typeface=""/>
      <a:font script="Jpan" typeface="ＭＳ Ｐゴシック"/>
      <a:font script="Hang" typeface="HY견고딕"/>
      <a:font script="Hans" typeface="微软雅黑"/>
      <a:font script="Hant" typeface="微軟正黑體"/>
      <a:font script="Arab" typeface="Tahoma"/>
      <a:font script="Hebr" typeface="Tahoma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Arial"/>
      <a:ea typeface=""/>
      <a:cs typeface=""/>
      <a:font script="Jpan" typeface="ＭＳ Ｐゴシック"/>
      <a:font script="Hang" typeface="돋움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Essential">
    <a:fillStyleLst>
      <a:solidFill>
        <a:schemeClr val="phClr"/>
      </a:solidFill>
      <a:gradFill rotWithShape="1">
        <a:gsLst>
          <a:gs pos="0">
            <a:schemeClr val="phClr">
              <a:tint val="60000"/>
              <a:satMod val="250000"/>
            </a:schemeClr>
          </a:gs>
          <a:gs pos="35000">
            <a:schemeClr val="phClr">
              <a:tint val="47000"/>
              <a:satMod val="275000"/>
            </a:schemeClr>
          </a:gs>
          <a:gs pos="100000">
            <a:schemeClr val="phClr">
              <a:tint val="25000"/>
              <a:satMod val="300000"/>
            </a:schemeClr>
          </a:gs>
        </a:gsLst>
        <a:lin ang="16200000" scaled="1"/>
      </a:gradFill>
      <a:solidFill>
        <a:schemeClr val="phClr">
          <a:satMod val="110000"/>
        </a:schemeClr>
      </a:solidFill>
    </a:fillStyleLst>
    <a:lnStyleLst>
      <a:ln w="12700" cap="flat" cmpd="sng" algn="ctr">
        <a:solidFill>
          <a:schemeClr val="phClr">
            <a:shade val="95000"/>
            <a:satMod val="105000"/>
          </a:schemeClr>
        </a:solidFill>
        <a:prstDash val="solid"/>
      </a:ln>
      <a:ln w="28575" cap="flat" cmpd="sng" algn="ctr">
        <a:solidFill>
          <a:schemeClr val="phClr"/>
        </a:solidFill>
        <a:prstDash val="solid"/>
      </a:ln>
      <a:ln w="41275" cap="flat" cmpd="sng" algn="ctr">
        <a:solidFill>
          <a:schemeClr val="phClr"/>
        </a:solidFill>
        <a:prstDash val="solid"/>
      </a:ln>
    </a:lnStyleLst>
    <a:effectStyleLst>
      <a:effectStyle>
        <a:effectLst/>
      </a:effectStyle>
      <a:effectStyle>
        <a:effectLst>
          <a:outerShdw blurRad="39999" dist="23000" algn="bl" rotWithShape="0">
            <a:srgbClr val="000000">
              <a:alpha val="40000"/>
            </a:srgbClr>
          </a:outerShdw>
        </a:effectLst>
      </a:effectStyle>
      <a:effectStyle>
        <a:effectLst>
          <a:outerShdw blurRad="38100" dist="19050" algn="bl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balanced" dir="l"/>
        </a:scene3d>
        <a:sp3d prstMaterial="plastic">
          <a:bevelT w="38100" h="31750"/>
        </a:sp3d>
      </a:effectStyle>
    </a:effectStyleLst>
    <a:bgFillStyleLst>
      <a:solidFill>
        <a:schemeClr val="phClr"/>
      </a:solidFill>
      <a:blipFill rotWithShape="1">
        <a:blip xmlns:r="http://schemas.openxmlformats.org/officeDocument/2006/relationships" r:embed="rId1">
          <a:duotone>
            <a:schemeClr val="phClr">
              <a:tint val="96000"/>
            </a:schemeClr>
            <a:schemeClr val="phClr">
              <a:shade val="94000"/>
            </a:schemeClr>
          </a:duotone>
        </a:blip>
        <a:tile tx="0" ty="0" sx="100000" sy="100000" flip="none" algn="tl"/>
      </a:blipFill>
      <a:gradFill rotWithShape="1">
        <a:gsLst>
          <a:gs pos="0">
            <a:schemeClr val="phClr">
              <a:tint val="84000"/>
              <a:satMod val="110000"/>
            </a:schemeClr>
          </a:gs>
          <a:gs pos="44000">
            <a:schemeClr val="phClr">
              <a:tint val="93000"/>
              <a:satMod val="115000"/>
            </a:schemeClr>
          </a:gs>
          <a:gs pos="100000">
            <a:schemeClr val="phClr">
              <a:tint val="100000"/>
              <a:shade val="59000"/>
              <a:satMod val="120000"/>
            </a:schemeClr>
          </a:gs>
        </a:gsLst>
        <a:path path="circle">
          <a:fillToRect l="40000" t="60000" r="60000" b="4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Essential.thmx</Template>
  <TotalTime>567</TotalTime>
  <Words>1962</Words>
  <Application>Microsoft Office PowerPoint</Application>
  <PresentationFormat>On-screen Show (4:3)</PresentationFormat>
  <Paragraphs>183</Paragraphs>
  <Slides>25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0" baseType="lpstr">
      <vt:lpstr>Arial</vt:lpstr>
      <vt:lpstr>Arial Black</vt:lpstr>
      <vt:lpstr>Calibri</vt:lpstr>
      <vt:lpstr>Wingdings</vt:lpstr>
      <vt:lpstr>Essential</vt:lpstr>
      <vt:lpstr>Eng 4- Rules &amp; Procedures </vt:lpstr>
      <vt:lpstr>Rules &amp; Procedures test</vt:lpstr>
      <vt:lpstr>My Expectations</vt:lpstr>
      <vt:lpstr>Class Rules</vt:lpstr>
      <vt:lpstr>Definition of diversity:</vt:lpstr>
      <vt:lpstr>Participation points=  5% of your grade How to Gain points:</vt:lpstr>
      <vt:lpstr>How to lose participation points:</vt:lpstr>
      <vt:lpstr>Possible Behavioral Consequences</vt:lpstr>
      <vt:lpstr>Hall pass-  a matter of safety !</vt:lpstr>
      <vt:lpstr>HALL PASS UPDATE!!!</vt:lpstr>
      <vt:lpstr>Beginning class Each day</vt:lpstr>
      <vt:lpstr>Journals</vt:lpstr>
      <vt:lpstr>No Cell phones allowed during class</vt:lpstr>
      <vt:lpstr>Late work: Classwork/ Homework assignments……    20% of your grade</vt:lpstr>
      <vt:lpstr>Late work: major assignments</vt:lpstr>
      <vt:lpstr>Absences: be proactive!</vt:lpstr>
      <vt:lpstr>Absences: check on-line!</vt:lpstr>
      <vt:lpstr>Classwork/ Homework </vt:lpstr>
      <vt:lpstr>Supplies to bring to class daily</vt:lpstr>
      <vt:lpstr>Ending class</vt:lpstr>
      <vt:lpstr>Req. Reading curriculum</vt:lpstr>
      <vt:lpstr>Eng 4- Novels/ LiT</vt:lpstr>
      <vt:lpstr>Essays</vt:lpstr>
      <vt:lpstr>Grading Policy</vt:lpstr>
      <vt:lpstr>Questions?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Rules &amp; Procedures </dc:title>
  <dc:creator>Brian Bly</dc:creator>
  <cp:lastModifiedBy>Tracey Bly</cp:lastModifiedBy>
  <cp:revision>53</cp:revision>
  <dcterms:created xsi:type="dcterms:W3CDTF">2014-09-25T15:56:16Z</dcterms:created>
  <dcterms:modified xsi:type="dcterms:W3CDTF">2016-09-08T21:57:07Z</dcterms:modified>
</cp:coreProperties>
</file>